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260" r:id="rId21"/>
    <p:sldId id="270" r:id="rId22"/>
    <p:sldId id="271" r:id="rId23"/>
    <p:sldId id="272" r:id="rId24"/>
    <p:sldId id="273" r:id="rId25"/>
    <p:sldId id="274" r:id="rId26"/>
    <p:sldId id="275" r:id="rId27"/>
    <p:sldId id="285" r:id="rId28"/>
    <p:sldId id="281" r:id="rId29"/>
    <p:sldId id="283" r:id="rId30"/>
    <p:sldId id="284" r:id="rId31"/>
    <p:sldId id="286" r:id="rId32"/>
    <p:sldId id="287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313" r:id="rId41"/>
    <p:sldId id="314" r:id="rId42"/>
    <p:sldId id="306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38" autoAdjust="0"/>
    <p:restoredTop sz="94660"/>
  </p:normalViewPr>
  <p:slideViewPr>
    <p:cSldViewPr>
      <p:cViewPr varScale="1">
        <p:scale>
          <a:sx n="68" d="100"/>
          <a:sy n="68" d="100"/>
        </p:scale>
        <p:origin x="159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5AB6AA-3364-4135-BA2E-71355C423DE9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C2855-A425-4BE4-9D70-EA57583CC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a typeface="ＭＳ Ｐゴシック" charset="0"/>
              </a:rPr>
              <a:t>Active listening </a:t>
            </a:r>
            <a:r>
              <a:rPr lang="en-US" dirty="0">
                <a:ea typeface="ＭＳ Ｐゴシック" charset="0"/>
              </a:rPr>
              <a:t>means using all the senses (hearing, vision, touch, taste and smell) while being attentive to what a patient is saying both verbally and nonverbally.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C6C9D-9192-42A4-BF54-43D5478374F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273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Rejecting Refusing to discuss certain topics with the client.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responses often make clients feel that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nurse is rejecting not only their communication but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 the clients themselves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C6C9D-9192-42A4-BF54-43D5478374F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45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FE7F1EE-CB89-47D6-8DB1-C053A3E216B7}" type="slidenum">
              <a:rPr lang="en-US" altLang="en-US"/>
              <a:pPr eaLnBrk="1" hangingPunct="1"/>
              <a:t>33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4D97394-0D65-4557-9089-5740099ACC97}" type="slidenum">
              <a:rPr lang="en-US" altLang="en-US"/>
              <a:pPr eaLnBrk="1" hangingPunct="1"/>
              <a:t>34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176E7D6-6233-44B9-9442-DA69088922DA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C41C773-55A7-4B53-A587-F47B98BC460B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A08D147-E1D6-4C08-B959-1344C971A412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683416B-7616-4403-8E19-42676823CF5C}" type="slidenum">
              <a:rPr lang="en-US" altLang="en-US"/>
              <a:pPr eaLnBrk="1" hangingPunct="1"/>
              <a:t>38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E84BEFC-49F1-4579-8BCC-16755D747C42}" type="slidenum">
              <a:rPr lang="en-US" altLang="en-US"/>
              <a:pPr eaLnBrk="1" hangingPunct="1"/>
              <a:t>39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31DD5-FDF3-4A21-ABA6-9BFFD7DBD69A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2A77-71CB-4AD4-968A-9B92A74A4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31DD5-FDF3-4A21-ABA6-9BFFD7DBD69A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2A77-71CB-4AD4-968A-9B92A74A4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31DD5-FDF3-4A21-ABA6-9BFFD7DBD69A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2A77-71CB-4AD4-968A-9B92A74A4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31DD5-FDF3-4A21-ABA6-9BFFD7DBD69A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2A77-71CB-4AD4-968A-9B92A74A4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31DD5-FDF3-4A21-ABA6-9BFFD7DBD69A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2A77-71CB-4AD4-968A-9B92A74A4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31DD5-FDF3-4A21-ABA6-9BFFD7DBD69A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2A77-71CB-4AD4-968A-9B92A74A4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31DD5-FDF3-4A21-ABA6-9BFFD7DBD69A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2A77-71CB-4AD4-968A-9B92A74A4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31DD5-FDF3-4A21-ABA6-9BFFD7DBD69A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2A77-71CB-4AD4-968A-9B92A74A4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31DD5-FDF3-4A21-ABA6-9BFFD7DBD69A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2A77-71CB-4AD4-968A-9B92A74A4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31DD5-FDF3-4A21-ABA6-9BFFD7DBD69A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2A77-71CB-4AD4-968A-9B92A74A4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31DD5-FDF3-4A21-ABA6-9BFFD7DBD69A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2A77-71CB-4AD4-968A-9B92A74A4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31DD5-FDF3-4A21-ABA6-9BFFD7DBD69A}" type="datetimeFigureOut">
              <a:rPr lang="en-US" smtClean="0"/>
              <a:pPr/>
              <a:t>1/31/2021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22A77-71CB-4AD4-968A-9B92A74A4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manitoba.ca/nursing/courses/128,(200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1470025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Communication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924944"/>
            <a:ext cx="6400800" cy="1752600"/>
          </a:xfrm>
          <a:solidFill>
            <a:schemeClr val="accent2"/>
          </a:solidFill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By : Ibne Amin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BSN , MSN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 INS , Khyber Medical University</a:t>
            </a:r>
          </a:p>
          <a:p>
            <a:r>
              <a:rPr lang="en-US" sz="1700" b="1" dirty="0">
                <a:solidFill>
                  <a:schemeClr val="bg1"/>
                </a:solidFill>
              </a:rPr>
              <a:t>ibneamin.ins@kmu.edu.pk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Objectives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dirty="0">
                <a:ea typeface="Tahoma" pitchFamily="34" charset="0"/>
                <a:cs typeface="Tahoma" pitchFamily="34" charset="0"/>
              </a:rPr>
              <a:t>At the end of this unit students will be able to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ea typeface="Tahoma" pitchFamily="34" charset="0"/>
                <a:cs typeface="Tahoma" pitchFamily="34" charset="0"/>
              </a:rPr>
              <a:t>Define communication, elements of  the communication process, ways of communication.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ea typeface="Tahoma" pitchFamily="34" charset="0"/>
                <a:cs typeface="Tahoma" pitchFamily="34" charset="0"/>
              </a:rPr>
              <a:t>Identify the characteristics of the effective verbal communication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ea typeface="Tahoma" pitchFamily="34" charset="0"/>
                <a:cs typeface="Tahoma" pitchFamily="34" charset="0"/>
              </a:rPr>
              <a:t>Describe the factors that's facilitate and interfere with the effective communication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ea typeface="Tahoma" pitchFamily="34" charset="0"/>
                <a:cs typeface="Tahoma" pitchFamily="34" charset="0"/>
              </a:rPr>
              <a:t>Define ways to respond therapeutically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ea typeface="Tahoma" pitchFamily="34" charset="0"/>
                <a:cs typeface="Tahoma" pitchFamily="34" charset="0"/>
              </a:rPr>
              <a:t>Identify non therapeutically respond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ea typeface="Tahoma" pitchFamily="34" charset="0"/>
                <a:cs typeface="Tahoma" pitchFamily="34" charset="0"/>
              </a:rPr>
              <a:t>Discuss the legal aspects of documentation</a:t>
            </a:r>
          </a:p>
          <a:p>
            <a:pPr>
              <a:lnSpc>
                <a:spcPct val="200000"/>
              </a:lnSpc>
            </a:pPr>
            <a:endParaRPr lang="en-US" sz="2600" dirty="0"/>
          </a:p>
          <a:p>
            <a:pPr>
              <a:lnSpc>
                <a:spcPct val="200000"/>
              </a:lnSpc>
              <a:buNone/>
            </a:pP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1B586-A697-44AC-8C76-2B49A1E3DBC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Communication</a:t>
            </a:r>
            <a:endParaRPr lang="LID4096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6CB50-0FD6-4A38-902A-711E54A2C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>
                <a:ea typeface="Tahoma" pitchFamily="34" charset="0"/>
                <a:cs typeface="Tahoma" pitchFamily="34" charset="0"/>
              </a:rPr>
              <a:t>Communication</a:t>
            </a:r>
            <a:r>
              <a:rPr lang="en-US" sz="2800" dirty="0">
                <a:ea typeface="Tahoma" pitchFamily="34" charset="0"/>
                <a:cs typeface="Tahoma" pitchFamily="34" charset="0"/>
              </a:rPr>
              <a:t>  is regarded as a two- way process of exchanging ideas, feelings, emotion and information so as to </a:t>
            </a:r>
          </a:p>
          <a:p>
            <a:pPr lvl="1"/>
            <a:r>
              <a:rPr lang="en-US" sz="2400" dirty="0">
                <a:ea typeface="Tahoma" pitchFamily="34" charset="0"/>
                <a:cs typeface="Tahoma" pitchFamily="34" charset="0"/>
              </a:rPr>
              <a:t>To increase knowledge</a:t>
            </a:r>
          </a:p>
          <a:p>
            <a:pPr lvl="1"/>
            <a:r>
              <a:rPr lang="en-US" sz="2400" dirty="0">
                <a:ea typeface="Tahoma" pitchFamily="34" charset="0"/>
                <a:cs typeface="Tahoma" pitchFamily="34" charset="0"/>
              </a:rPr>
              <a:t>To change existing patterns of behavior &amp; attitudes</a:t>
            </a:r>
          </a:p>
          <a:p>
            <a:pPr lvl="1"/>
            <a:r>
              <a:rPr lang="en-US" sz="2400" dirty="0">
                <a:ea typeface="Tahoma" pitchFamily="34" charset="0"/>
                <a:cs typeface="Tahoma" pitchFamily="34" charset="0"/>
              </a:rPr>
              <a:t>To acquire new skills</a:t>
            </a:r>
            <a:r>
              <a:rPr lang="en-US" sz="2400" dirty="0">
                <a:cs typeface="Times New Roman" pitchFamily="18" charset="0"/>
              </a:rPr>
              <a:t>.</a:t>
            </a:r>
            <a:endParaRPr lang="en-US" sz="2400" dirty="0"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en-US" sz="2800" dirty="0">
                <a:ea typeface="Tahoma" pitchFamily="34" charset="0"/>
                <a:cs typeface="Tahoma" pitchFamily="34" charset="0"/>
              </a:rPr>
              <a:t>It has two main purposes: </a:t>
            </a:r>
          </a:p>
          <a:p>
            <a:pPr marL="857250" lvl="2" indent="-457200"/>
            <a:r>
              <a:rPr lang="en-US" dirty="0">
                <a:ea typeface="Tahoma" pitchFamily="34" charset="0"/>
                <a:cs typeface="Tahoma" pitchFamily="34" charset="0"/>
              </a:rPr>
              <a:t>To influence others</a:t>
            </a:r>
          </a:p>
          <a:p>
            <a:pPr marL="857250" lvl="2" indent="-457200"/>
            <a:r>
              <a:rPr lang="en-US" dirty="0">
                <a:ea typeface="Tahoma" pitchFamily="34" charset="0"/>
                <a:cs typeface="Tahoma" pitchFamily="34" charset="0"/>
              </a:rPr>
              <a:t>To gain information</a:t>
            </a:r>
          </a:p>
          <a:p>
            <a:pPr marL="0" indent="0">
              <a:buNone/>
            </a:pP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2176891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000E7-9AC2-41BA-AFD7-FD847C69B7D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Components of Communication</a:t>
            </a:r>
            <a:endParaRPr lang="LID4096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458F6-59DF-45DC-8A6A-AAF84CED4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>
                <a:cs typeface="Times New Roman" pitchFamily="18" charset="0"/>
              </a:rPr>
              <a:t>It has the following main components</a:t>
            </a:r>
          </a:p>
          <a:p>
            <a:r>
              <a:rPr lang="en-US" sz="2800" dirty="0">
                <a:cs typeface="Times New Roman" pitchFamily="18" charset="0"/>
              </a:rPr>
              <a:t>Sender (source, communicator)</a:t>
            </a:r>
          </a:p>
          <a:p>
            <a:r>
              <a:rPr lang="en-US" sz="2800" dirty="0">
                <a:cs typeface="Times New Roman" pitchFamily="18" charset="0"/>
              </a:rPr>
              <a:t>Receiver (Audience)</a:t>
            </a:r>
          </a:p>
          <a:p>
            <a:r>
              <a:rPr lang="en-US" sz="2800" dirty="0">
                <a:cs typeface="Times New Roman" pitchFamily="18" charset="0"/>
              </a:rPr>
              <a:t>Message (content)</a:t>
            </a:r>
          </a:p>
          <a:p>
            <a:r>
              <a:rPr lang="en-US" sz="2800" dirty="0">
                <a:cs typeface="Times New Roman" pitchFamily="18" charset="0"/>
              </a:rPr>
              <a:t>Channels (medium or pathway)</a:t>
            </a:r>
          </a:p>
          <a:p>
            <a:r>
              <a:rPr lang="en-US" sz="2800" dirty="0">
                <a:cs typeface="Times New Roman" pitchFamily="18" charset="0"/>
              </a:rPr>
              <a:t>Feedback (effect)</a:t>
            </a:r>
          </a:p>
          <a:p>
            <a:endParaRPr lang="en-US" sz="2800" dirty="0"/>
          </a:p>
          <a:p>
            <a:pPr marL="0" indent="0">
              <a:buNone/>
            </a:pP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3641265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0B48D-406E-409F-A571-BD94A6A8BA3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Components of Communication</a:t>
            </a:r>
            <a:endParaRPr lang="LID4096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26DC1-60E0-4715-96E4-5E86A473E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Sender: </a:t>
            </a:r>
          </a:p>
          <a:p>
            <a:pPr marL="0" indent="0">
              <a:buNone/>
            </a:pPr>
            <a:r>
              <a:rPr lang="en-US" sz="2800" dirty="0"/>
              <a:t>• A sender is a person who encodes &amp; sends the message to the expected receiver through an appropriate channel. </a:t>
            </a:r>
          </a:p>
          <a:p>
            <a:pPr marL="0" indent="0">
              <a:buNone/>
            </a:pPr>
            <a:r>
              <a:rPr lang="en-US" sz="2800" dirty="0"/>
              <a:t>• A sender is the source of the message that is generated to be delivered to the receiver after appropriate stimulus from the referent. </a:t>
            </a: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473344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1FD15-1876-4176-81D6-2DEF48BE878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Components of Communication</a:t>
            </a:r>
            <a:endParaRPr lang="LID4096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E1332-4849-4F92-8477-13A53649E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Message: </a:t>
            </a:r>
          </a:p>
          <a:p>
            <a:r>
              <a:rPr lang="en-US" sz="2800" dirty="0"/>
              <a:t>The message is the content of communication &amp; may contain verbal, nonverbal or symbolic language. </a:t>
            </a:r>
          </a:p>
          <a:p>
            <a:r>
              <a:rPr lang="en-US" sz="2800" dirty="0"/>
              <a:t>Perception &amp; personal factors of the sender &amp; receiver may sometimes distort this element &amp; the intended outcome of communication may not be achieved. For ex, the same message may be communicated or perceived differently by two individuals. </a:t>
            </a: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4232837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012D7-3C89-4A3C-BAA7-292EC03E787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Components of Communication</a:t>
            </a:r>
            <a:endParaRPr lang="LID4096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DBEE3-BB58-4B1B-952A-8DBDA2373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Channel: </a:t>
            </a:r>
          </a:p>
          <a:p>
            <a:r>
              <a:rPr lang="en-US" dirty="0"/>
              <a:t>A channel is a medium through which a message is sent or received between two or more people. </a:t>
            </a:r>
          </a:p>
          <a:p>
            <a:r>
              <a:rPr lang="en-US" dirty="0"/>
              <a:t>Several channels can be used to send or receive the message, </a:t>
            </a:r>
            <a:r>
              <a:rPr lang="en-US" dirty="0" err="1"/>
              <a:t>i.e</a:t>
            </a:r>
            <a:r>
              <a:rPr lang="en-US" dirty="0"/>
              <a:t> seeing, hearing, touching, smelling, &amp; tasting. </a:t>
            </a:r>
          </a:p>
          <a:p>
            <a:r>
              <a:rPr lang="en-US" dirty="0"/>
              <a:t>While selecting channels of communication, several factors must be considered: availability of channels , purpose, suitability, types of receivers, types of message, preference of sender &amp; receivers, communication skills of the sender, cost, etc.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86794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483A2-FA98-4909-AF90-EF1D3000A8D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Components of Communication</a:t>
            </a:r>
            <a:endParaRPr lang="LID4096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05509-E5FD-44C0-912D-840806C46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700" b="1" dirty="0"/>
              <a:t>Classification of channels of communication: </a:t>
            </a:r>
          </a:p>
          <a:p>
            <a:r>
              <a:rPr lang="en-US" sz="2700" b="1" dirty="0"/>
              <a:t>Visual channel: </a:t>
            </a:r>
            <a:r>
              <a:rPr lang="en-US" sz="2700" dirty="0"/>
              <a:t>Facial expression, body language, posture, gestures, pictures &amp; written words, electronic mails, mass media, etc. </a:t>
            </a:r>
          </a:p>
          <a:p>
            <a:r>
              <a:rPr lang="en-US" sz="2700" b="1" dirty="0"/>
              <a:t>Auditory channel: </a:t>
            </a:r>
            <a:r>
              <a:rPr lang="en-US" sz="2400" dirty="0"/>
              <a:t>Spoken words, sounds, telephone or mobile communications, delivering audio content (radio, voicemail), etc. </a:t>
            </a:r>
          </a:p>
          <a:p>
            <a:r>
              <a:rPr lang="en-US" sz="2700" b="1" dirty="0"/>
              <a:t>Tactile channel: </a:t>
            </a:r>
            <a:r>
              <a:rPr lang="en-US" sz="2400" dirty="0"/>
              <a:t>Touch sensations, therapeutic touch, etc</a:t>
            </a:r>
            <a:r>
              <a:rPr lang="en-US" sz="2700" dirty="0"/>
              <a:t>.</a:t>
            </a:r>
          </a:p>
          <a:p>
            <a:r>
              <a:rPr lang="en-US" sz="2700" b="1" dirty="0"/>
              <a:t>Combined channel: </a:t>
            </a:r>
            <a:r>
              <a:rPr lang="en-US" sz="2400" dirty="0"/>
              <a:t>Audiovisual media, consoling a person with touch &amp; spoken words. 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2490522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EB566-D2FB-4110-A4A8-EBFE61E95B8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Components of Communication</a:t>
            </a:r>
            <a:endParaRPr lang="LID4096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450C8-9E85-4823-AAE0-919F82BF2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Receiver: </a:t>
            </a:r>
          </a:p>
          <a:p>
            <a:r>
              <a:rPr lang="en-US" sz="2800" dirty="0"/>
              <a:t>A receiver is an individual or a group of individuals intended to receive, decode &amp; interpret the message sent by the sender/source of message. </a:t>
            </a:r>
          </a:p>
          <a:p>
            <a:r>
              <a:rPr lang="en-US" sz="2800" dirty="0"/>
              <a:t>A receiver also known as decoder. </a:t>
            </a:r>
          </a:p>
          <a:p>
            <a:r>
              <a:rPr lang="en-US" sz="2800" dirty="0"/>
              <a:t>He is expected to have the ability &amp; skills to receive, decode &amp; interpret the message</a:t>
            </a: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3045980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BF65D-CB26-4684-AD54-A0A9A4AB85B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Components of Communication</a:t>
            </a:r>
            <a:endParaRPr lang="LID4096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533B8-B951-487E-96F1-B385152FA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Feedback: </a:t>
            </a:r>
          </a:p>
          <a:p>
            <a:r>
              <a:rPr lang="en-US" sz="3100" dirty="0"/>
              <a:t>It is a return message sent by the receiver to the sender. </a:t>
            </a:r>
          </a:p>
          <a:p>
            <a:r>
              <a:rPr lang="en-US" sz="3100" dirty="0"/>
              <a:t>It is most essential element of the communication process as it shows that the receiver has understood the primary message sent by the sender &amp; the communication process is now consider complete. </a:t>
            </a:r>
          </a:p>
          <a:p>
            <a:endParaRPr lang="en-US" sz="3100" dirty="0"/>
          </a:p>
          <a:p>
            <a:r>
              <a:rPr lang="en-US" sz="3100" dirty="0"/>
              <a:t>A successful communication must be a two-way process where the sender sends the message &amp; receives feedback from the receiver. </a:t>
            </a:r>
          </a:p>
          <a:p>
            <a:r>
              <a:rPr lang="en-US" sz="3100" dirty="0"/>
              <a:t>These feed back could be verbal &amp; nonverbal. </a:t>
            </a:r>
            <a:endParaRPr lang="LID4096" sz="3100" dirty="0"/>
          </a:p>
        </p:txBody>
      </p:sp>
    </p:spTree>
    <p:extLst>
      <p:ext uri="{BB962C8B-B14F-4D97-AF65-F5344CB8AC3E}">
        <p14:creationId xmlns:p14="http://schemas.microsoft.com/office/powerpoint/2010/main" val="621115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96119-83A4-4084-892B-9C30EC3E7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DA154-01EB-4FC6-A60F-E2ED244C6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84790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7D13C-DCFF-41FA-A9EA-1321B68A760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Types of Communication</a:t>
            </a:r>
            <a:endParaRPr lang="LID4096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B1672-ABB3-4FAB-AE3B-809C8B69E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en-US" sz="2800" dirty="0">
                <a:cs typeface="Times New Roman" pitchFamily="18" charset="0"/>
              </a:rPr>
              <a:t>One way communication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800" dirty="0">
                <a:cs typeface="Times New Roman" pitchFamily="18" charset="0"/>
              </a:rPr>
              <a:t>Two way communication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800" dirty="0">
                <a:cs typeface="Times New Roman" pitchFamily="18" charset="0"/>
              </a:rPr>
              <a:t>Verbal communication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800" dirty="0">
                <a:cs typeface="Times New Roman" pitchFamily="18" charset="0"/>
              </a:rPr>
              <a:t>Non-verbal communication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800" dirty="0">
                <a:cs typeface="Times New Roman" pitchFamily="18" charset="0"/>
              </a:rPr>
              <a:t>Formal and informal communication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800" dirty="0">
                <a:cs typeface="Times New Roman" pitchFamily="18" charset="0"/>
              </a:rPr>
              <a:t>Visual communication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800" dirty="0">
                <a:cs typeface="Times New Roman" pitchFamily="18" charset="0"/>
              </a:rPr>
              <a:t>Telecommunication and internet</a:t>
            </a:r>
          </a:p>
          <a:p>
            <a:pPr>
              <a:buFont typeface="Wingdings" pitchFamily="2" charset="2"/>
              <a:buNone/>
              <a:defRPr/>
            </a:pPr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2896835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9B337-D1BA-4E3C-AB9A-9D7866034F0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One Way Communication</a:t>
            </a:r>
            <a:endParaRPr lang="LID4096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D545E-A467-45C5-82FA-0865E7E55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cs typeface="Times New Roman" pitchFamily="18" charset="0"/>
              </a:rPr>
              <a:t>The flow of communication is “one-way” from the communicator to the audience.</a:t>
            </a:r>
          </a:p>
          <a:p>
            <a:endParaRPr lang="en-US" sz="2800" dirty="0">
              <a:cs typeface="Times New Roman" pitchFamily="18" charset="0"/>
            </a:endParaRPr>
          </a:p>
          <a:p>
            <a:r>
              <a:rPr lang="en-US" sz="2800" dirty="0">
                <a:cs typeface="Times New Roman" pitchFamily="18" charset="0"/>
              </a:rPr>
              <a:t>Example - Lectures in classroom</a:t>
            </a:r>
          </a:p>
          <a:p>
            <a:endParaRPr lang="en-US" sz="2800" dirty="0"/>
          </a:p>
          <a:p>
            <a:pPr marL="0" indent="0">
              <a:buNone/>
            </a:pP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4264747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25398-C457-4641-AE1C-81FF748E59B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Two Way Communication</a:t>
            </a:r>
            <a:endParaRPr lang="LID4096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11151-526D-46DA-81D7-14C1DA980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a typeface="Tahoma" pitchFamily="34" charset="0"/>
                <a:cs typeface="Tahoma" pitchFamily="34" charset="0"/>
              </a:rPr>
              <a:t>Two-way method of communication in which both communicator and audience take part.</a:t>
            </a:r>
          </a:p>
          <a:p>
            <a:endParaRPr lang="en-US" sz="2800" dirty="0">
              <a:ea typeface="Tahoma" pitchFamily="34" charset="0"/>
              <a:cs typeface="Tahoma" pitchFamily="34" charset="0"/>
            </a:endParaRP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Learning is active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More likely to influence behavior.</a:t>
            </a:r>
          </a:p>
          <a:p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269980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7C0D7-BA0E-4302-A784-FB6B67E6174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Verbal Communication</a:t>
            </a:r>
            <a:endParaRPr lang="LID4096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E4A5D-C94E-4BD1-AC3F-7946850BB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a typeface="Tahoma" pitchFamily="34" charset="0"/>
                <a:cs typeface="Tahoma" pitchFamily="34" charset="0"/>
              </a:rPr>
              <a:t>In Verbal communication, Spoken words are used. It includes face-to-face conversations, speech.</a:t>
            </a:r>
          </a:p>
          <a:p>
            <a:endParaRPr lang="en-US" sz="2800" dirty="0">
              <a:ea typeface="Tahoma" pitchFamily="34" charset="0"/>
              <a:cs typeface="Tahoma" pitchFamily="34" charset="0"/>
            </a:endParaRP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The words used vary among individuals according to culture, socioeconomic background, age, and education. </a:t>
            </a:r>
          </a:p>
          <a:p>
            <a:pPr marL="0" indent="0">
              <a:buNone/>
            </a:pP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3764479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93FB5-3E14-432A-AC5E-7998C59200F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Characteristics of effective verbal communication</a:t>
            </a:r>
            <a:endParaRPr lang="LID4096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2BF61-F1F7-40F9-9B0C-3402EDCE5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600" b="1" dirty="0">
                <a:ea typeface="Tahoma" pitchFamily="34" charset="0"/>
                <a:cs typeface="Tahoma" pitchFamily="34" charset="0"/>
              </a:rPr>
              <a:t>Simplicity </a:t>
            </a:r>
            <a:r>
              <a:rPr lang="en-US" sz="2800" b="1" dirty="0"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Use of commonly understood words</a:t>
            </a:r>
          </a:p>
          <a:p>
            <a:r>
              <a:rPr lang="en-US" sz="2600" b="1" dirty="0">
                <a:ea typeface="Tahoma" pitchFamily="34" charset="0"/>
                <a:cs typeface="Tahoma" pitchFamily="34" charset="0"/>
              </a:rPr>
              <a:t>Clarity</a:t>
            </a:r>
            <a:r>
              <a:rPr lang="en-US" sz="2600" dirty="0">
                <a:ea typeface="Tahoma" pitchFamily="34" charset="0"/>
                <a:cs typeface="Tahoma" pitchFamily="34" charset="0"/>
              </a:rPr>
              <a:t>	</a:t>
            </a:r>
            <a:r>
              <a:rPr lang="en-US" sz="2800" dirty="0"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Say exactly what it means </a:t>
            </a:r>
          </a:p>
          <a:p>
            <a:r>
              <a:rPr lang="en-US" sz="2600" b="1" dirty="0">
                <a:ea typeface="Tahoma" pitchFamily="34" charset="0"/>
                <a:cs typeface="Tahoma" pitchFamily="34" charset="0"/>
              </a:rPr>
              <a:t>Timing and relevance</a:t>
            </a:r>
            <a:endParaRPr lang="en-US" sz="2800" b="1" dirty="0"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	</a:t>
            </a:r>
            <a:r>
              <a:rPr lang="en-US" sz="2000" dirty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This involves being sensitive to the clients' needs and concerns</a:t>
            </a:r>
          </a:p>
          <a:p>
            <a:r>
              <a:rPr lang="en-US" sz="2600" b="1" dirty="0">
                <a:ea typeface="Tahoma" pitchFamily="34" charset="0"/>
                <a:cs typeface="Tahoma" pitchFamily="34" charset="0"/>
              </a:rPr>
              <a:t>Adaptability</a:t>
            </a:r>
            <a:r>
              <a:rPr lang="en-US" sz="2600" dirty="0"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Spoken message needs to be altered in accordance with 			behavioral cues from the receiver</a:t>
            </a:r>
          </a:p>
          <a:p>
            <a:r>
              <a:rPr lang="en-US" sz="2600" b="1" dirty="0">
                <a:ea typeface="Tahoma" pitchFamily="34" charset="0"/>
                <a:cs typeface="Tahoma" pitchFamily="34" charset="0"/>
              </a:rPr>
              <a:t>Credibility</a:t>
            </a:r>
          </a:p>
          <a:p>
            <a:pPr marL="457200" lvl="1" indent="0">
              <a:buNone/>
            </a:pPr>
            <a:r>
              <a:rPr lang="en-US" sz="2400" dirty="0"/>
              <a:t>	</a:t>
            </a:r>
            <a:r>
              <a:rPr lang="en-US" sz="2000" dirty="0">
                <a:solidFill>
                  <a:srgbClr val="0070C0"/>
                </a:solidFill>
              </a:rPr>
              <a:t>	the quality of being trusted &amp; believed</a:t>
            </a:r>
          </a:p>
          <a:p>
            <a:endParaRPr lang="en-US" sz="2800" dirty="0"/>
          </a:p>
          <a:p>
            <a:pPr marL="0" indent="0">
              <a:buNone/>
            </a:pP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2342478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17E4-FD49-4547-BEEF-8097685EA11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Nonverbal communication</a:t>
            </a:r>
            <a:endParaRPr lang="LID4096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3FBA2-932F-4313-9ACF-6FB24B15B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a typeface="Tahoma" pitchFamily="34" charset="0"/>
                <a:cs typeface="Tahoma" pitchFamily="34" charset="0"/>
              </a:rPr>
              <a:t>Communication can occur even without words.</a:t>
            </a:r>
          </a:p>
          <a:p>
            <a:endParaRPr lang="en-US" sz="2400" dirty="0">
              <a:ea typeface="Tahoma" pitchFamily="34" charset="0"/>
              <a:cs typeface="Tahoma" pitchFamily="34" charset="0"/>
            </a:endParaRPr>
          </a:p>
          <a:p>
            <a:r>
              <a:rPr lang="en-US" sz="2400" dirty="0">
                <a:ea typeface="Tahoma" pitchFamily="34" charset="0"/>
                <a:cs typeface="Tahoma" pitchFamily="34" charset="0"/>
              </a:rPr>
              <a:t>It includes whole range of bodily movements, postures, gestures and facial expression.</a:t>
            </a:r>
          </a:p>
          <a:p>
            <a:endParaRPr lang="en-US" sz="2400" dirty="0">
              <a:ea typeface="Tahoma" pitchFamily="34" charset="0"/>
              <a:cs typeface="Tahoma" pitchFamily="34" charset="0"/>
            </a:endParaRPr>
          </a:p>
          <a:p>
            <a:r>
              <a:rPr lang="en-US" sz="2400" dirty="0">
                <a:ea typeface="Tahoma" pitchFamily="34" charset="0"/>
                <a:cs typeface="Tahoma" pitchFamily="34" charset="0"/>
              </a:rPr>
              <a:t>Silence is non verbal communication, it can speak louder than words.</a:t>
            </a:r>
          </a:p>
          <a:p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318950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CCCCD-35EB-447B-8E16-B6935FE4CDB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Visual communication</a:t>
            </a:r>
            <a:endParaRPr lang="LID4096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79704-1A59-4D59-998F-3053B8D96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ea typeface="Tahoma" pitchFamily="34" charset="0"/>
                <a:cs typeface="Tahoma" pitchFamily="34" charset="0"/>
              </a:rPr>
              <a:t>The visual form of communication comprise ; 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Charts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Graphs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Pictograms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Tables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Maps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posters</a:t>
            </a:r>
          </a:p>
          <a:p>
            <a:pPr marL="0" indent="0">
              <a:buNone/>
            </a:pP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3030283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064ED-1296-4D45-BA22-66FB6C229DE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Telecommunication and internet</a:t>
            </a:r>
            <a:endParaRPr lang="LID4096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5EB4E-9113-4ECB-A263-141886C7A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a typeface="Tahoma" pitchFamily="34" charset="0"/>
                <a:cs typeface="Tahoma" pitchFamily="34" charset="0"/>
              </a:rPr>
              <a:t>Telecommunication is the process of communication over distance using electromagnetic instruments designed for the purpose.</a:t>
            </a:r>
          </a:p>
          <a:p>
            <a:endParaRPr lang="en-US" sz="2800" dirty="0">
              <a:ea typeface="Tahoma" pitchFamily="34" charset="0"/>
              <a:cs typeface="Tahoma" pitchFamily="34" charset="0"/>
            </a:endParaRP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For example radio, TV, internet , telephones, satellite </a:t>
            </a:r>
            <a:r>
              <a:rPr lang="en-US" sz="2800" dirty="0" err="1">
                <a:ea typeface="Tahoma" pitchFamily="34" charset="0"/>
                <a:cs typeface="Tahoma" pitchFamily="34" charset="0"/>
              </a:rPr>
              <a:t>etc</a:t>
            </a:r>
            <a:r>
              <a:rPr lang="en-US" sz="2800" dirty="0">
                <a:ea typeface="Tahoma" pitchFamily="34" charset="0"/>
                <a:cs typeface="Tahoma" pitchFamily="34" charset="0"/>
              </a:rPr>
              <a:t> </a:t>
            </a:r>
          </a:p>
          <a:p>
            <a:pPr marL="0" indent="0">
              <a:buNone/>
            </a:pP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1438428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Levels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a typeface="Tahoma" pitchFamily="34" charset="0"/>
                <a:cs typeface="Tahoma" pitchFamily="34" charset="0"/>
              </a:rPr>
              <a:t>Intrapersonal communication 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Interpersonal communication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Transpersonal communication 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Small group communication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Public communication</a:t>
            </a:r>
          </a:p>
        </p:txBody>
      </p:sp>
    </p:spTree>
    <p:extLst>
      <p:ext uri="{BB962C8B-B14F-4D97-AF65-F5344CB8AC3E}">
        <p14:creationId xmlns:p14="http://schemas.microsoft.com/office/powerpoint/2010/main" val="62009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Intrapersonal communication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a typeface="Tahoma" pitchFamily="34" charset="0"/>
                <a:cs typeface="Tahoma" pitchFamily="34" charset="0"/>
              </a:rPr>
              <a:t>It occurs within an individual. This level of communication is also called self talk, inner thought and inner dialogue.</a:t>
            </a:r>
          </a:p>
        </p:txBody>
      </p:sp>
    </p:spTree>
    <p:extLst>
      <p:ext uri="{BB962C8B-B14F-4D97-AF65-F5344CB8AC3E}">
        <p14:creationId xmlns:p14="http://schemas.microsoft.com/office/powerpoint/2010/main" val="3074922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Interpersonal communication </a:t>
            </a:r>
            <a:endParaRPr lang="en-US" sz="4000" b="1" dirty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a typeface="Tahoma" pitchFamily="34" charset="0"/>
                <a:cs typeface="Tahoma" pitchFamily="34" charset="0"/>
              </a:rPr>
              <a:t>It is one to one interaction between the nurse and another person that often occurs face to face. 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Meaningful interpersonal communication results in exchange of ideas, problem solving, expression of feelings, decision making and personal growth.</a:t>
            </a:r>
          </a:p>
        </p:txBody>
      </p:sp>
    </p:spTree>
    <p:extLst>
      <p:ext uri="{BB962C8B-B14F-4D97-AF65-F5344CB8AC3E}">
        <p14:creationId xmlns:p14="http://schemas.microsoft.com/office/powerpoint/2010/main" val="1927859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Transpersonal communication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a typeface="Tahoma" pitchFamily="34" charset="0"/>
                <a:cs typeface="Tahoma" pitchFamily="34" charset="0"/>
              </a:rPr>
              <a:t>It occurs within a person’s spiritual domain. Many persons use prayer, meditation religious rituals to communicate with their higher power.</a:t>
            </a:r>
          </a:p>
        </p:txBody>
      </p:sp>
    </p:spTree>
    <p:extLst>
      <p:ext uri="{BB962C8B-B14F-4D97-AF65-F5344CB8AC3E}">
        <p14:creationId xmlns:p14="http://schemas.microsoft.com/office/powerpoint/2010/main" val="2217464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Small group communication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a typeface="Tahoma" pitchFamily="34" charset="0"/>
                <a:cs typeface="Tahoma" pitchFamily="34" charset="0"/>
              </a:rPr>
              <a:t>It occurs when a small number of persons meet together. It is usually goal directed and requires an understanding of group dynamics.</a:t>
            </a:r>
          </a:p>
        </p:txBody>
      </p:sp>
    </p:spTree>
    <p:extLst>
      <p:ext uri="{BB962C8B-B14F-4D97-AF65-F5344CB8AC3E}">
        <p14:creationId xmlns:p14="http://schemas.microsoft.com/office/powerpoint/2010/main" val="530571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Public communication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a typeface="Tahoma" pitchFamily="34" charset="0"/>
                <a:cs typeface="Tahoma" pitchFamily="34" charset="0"/>
              </a:rPr>
              <a:t>It is the interaction with the audience. Nurses have opportunities to speak with groups of consumers about health related topics, present scholarly work to colleagues at conferences or lead classroom discussions</a:t>
            </a:r>
          </a:p>
        </p:txBody>
      </p:sp>
    </p:spTree>
    <p:extLst>
      <p:ext uri="{BB962C8B-B14F-4D97-AF65-F5344CB8AC3E}">
        <p14:creationId xmlns:p14="http://schemas.microsoft.com/office/powerpoint/2010/main" val="2661852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Therapeutic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ea typeface="Tahoma" pitchFamily="34" charset="0"/>
                <a:cs typeface="Tahoma" pitchFamily="34" charset="0"/>
              </a:rPr>
              <a:t>“In therapeutic communication the nurse directs the communications towards the patient to identify his current health problem, plan, implement &amp; evaluation the action taken.”</a:t>
            </a:r>
          </a:p>
        </p:txBody>
      </p:sp>
    </p:spTree>
    <p:extLst>
      <p:ext uri="{BB962C8B-B14F-4D97-AF65-F5344CB8AC3E}">
        <p14:creationId xmlns:p14="http://schemas.microsoft.com/office/powerpoint/2010/main" val="6813581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US" altLang="zh-CN" b="1" dirty="0">
                <a:solidFill>
                  <a:schemeClr val="bg1"/>
                </a:solidFill>
                <a:cs typeface="Trebuchet MS" pitchFamily="18" charset="0"/>
              </a:rPr>
              <a:t>Therapeutic</a:t>
            </a:r>
            <a:r>
              <a:rPr lang="en-US" altLang="zh-CN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zh-CN" b="1" dirty="0">
                <a:solidFill>
                  <a:schemeClr val="bg1"/>
                </a:solidFill>
                <a:cs typeface="Trebuchet MS" pitchFamily="18" charset="0"/>
              </a:rPr>
              <a:t>Communication</a:t>
            </a:r>
            <a:r>
              <a:rPr lang="en-US" altLang="zh-CN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altLang="zh-CN" b="1" dirty="0">
                <a:solidFill>
                  <a:schemeClr val="bg1"/>
                </a:solidFill>
                <a:cs typeface="Trebuchet MS" pitchFamily="18" charset="0"/>
              </a:rPr>
              <a:t>Techniques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2800" dirty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Offering</a:t>
            </a:r>
            <a:r>
              <a:rPr lang="en-US" altLang="zh-CN" sz="28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self</a:t>
            </a:r>
          </a:p>
          <a:p>
            <a:pPr>
              <a:lnSpc>
                <a:spcPts val="2900"/>
              </a:lnSpc>
              <a:tabLst/>
            </a:pPr>
            <a:r>
              <a:rPr lang="en-US" altLang="zh-CN" sz="2800" dirty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Giving</a:t>
            </a:r>
            <a:r>
              <a:rPr lang="en-US" altLang="zh-CN" sz="28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broad</a:t>
            </a:r>
            <a:r>
              <a:rPr lang="en-US" altLang="zh-CN" sz="2800" dirty="0">
                <a:ea typeface="Tahoma" pitchFamily="34" charset="0"/>
                <a:cs typeface="Tahoma" pitchFamily="34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opening</a:t>
            </a:r>
          </a:p>
          <a:p>
            <a:pPr>
              <a:lnSpc>
                <a:spcPts val="2900"/>
              </a:lnSpc>
              <a:tabLst/>
            </a:pPr>
            <a:r>
              <a:rPr lang="en-US" altLang="zh-CN" sz="2800" dirty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Silence</a:t>
            </a:r>
          </a:p>
          <a:p>
            <a:pPr>
              <a:lnSpc>
                <a:spcPts val="2900"/>
              </a:lnSpc>
              <a:tabLst/>
            </a:pPr>
            <a:r>
              <a:rPr lang="en-US" altLang="zh-CN" sz="2800" dirty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Exploring</a:t>
            </a:r>
          </a:p>
          <a:p>
            <a:pPr>
              <a:lnSpc>
                <a:spcPts val="2900"/>
              </a:lnSpc>
              <a:tabLst/>
            </a:pPr>
            <a:r>
              <a:rPr lang="en-US" altLang="zh-CN" sz="2800" dirty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Focusing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Providing general leads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Giving information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Restating</a:t>
            </a:r>
            <a:endParaRPr lang="zh-CN" altLang="en-US" sz="2800" b="1" dirty="0">
              <a:solidFill>
                <a:srgbClr val="000000"/>
              </a:solidFill>
              <a:cs typeface="Georgia" pitchFamily="18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939447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500505"/>
              </p:ext>
            </p:extLst>
          </p:nvPr>
        </p:nvGraphicFramePr>
        <p:xfrm>
          <a:off x="748147" y="894540"/>
          <a:ext cx="7924798" cy="5654499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704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8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6739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Technique</a:t>
                      </a:r>
                      <a:endParaRPr lang="zh-CN" altLang="en-US" sz="1800" b="1" dirty="0">
                        <a:solidFill>
                          <a:srgbClr val="FFFFFF"/>
                        </a:solidFill>
                        <a:latin typeface="+mn-lt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purpose</a:t>
                      </a:r>
                      <a:endParaRPr lang="zh-CN" altLang="en-US" sz="1800" b="1" dirty="0">
                        <a:solidFill>
                          <a:srgbClr val="FFFFFF"/>
                        </a:solidFill>
                        <a:latin typeface="+mn-lt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example</a:t>
                      </a:r>
                      <a:endParaRPr lang="zh-CN" altLang="en-US" sz="1800" b="1" dirty="0">
                        <a:solidFill>
                          <a:srgbClr val="FFFFFF"/>
                        </a:solidFill>
                        <a:latin typeface="+mn-lt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1962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Using silence</a:t>
                      </a:r>
                      <a:endParaRPr lang="zh-CN" altLang="en-US" sz="1800" dirty="0">
                        <a:solidFill>
                          <a:srgbClr val="000000"/>
                        </a:solidFill>
                        <a:latin typeface="+mn-lt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>
                          <a:latin typeface="+mn-lt"/>
                        </a:rPr>
                        <a:t>Accepting pauses or silences that may extend for several seconds or minutes without </a:t>
                      </a:r>
                    </a:p>
                    <a:p>
                      <a:r>
                        <a:rPr lang="en-US" sz="1800" u="none" strike="noStrike" kern="1200" baseline="0" dirty="0">
                          <a:latin typeface="+mn-lt"/>
                        </a:rPr>
                        <a:t>any verbal response.</a:t>
                      </a:r>
                      <a:endParaRPr lang="zh-CN" altLang="en-US" sz="1800" dirty="0">
                        <a:solidFill>
                          <a:srgbClr val="000000"/>
                        </a:solidFill>
                        <a:latin typeface="+mn-lt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>
                          <a:latin typeface="+mn-lt"/>
                        </a:rPr>
                        <a:t>Sitting quietly (or walking with the client) and waiting attentively until the client is able to put thoughts and feelings into words.</a:t>
                      </a:r>
                      <a:endParaRPr lang="zh-CN" altLang="en-US" sz="1800" dirty="0">
                        <a:solidFill>
                          <a:srgbClr val="000000"/>
                        </a:solidFill>
                        <a:latin typeface="+mn-lt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2178"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>
                          <a:latin typeface="+mn-lt"/>
                        </a:rPr>
                        <a:t>Providing</a:t>
                      </a:r>
                    </a:p>
                    <a:p>
                      <a:r>
                        <a:rPr lang="en-US" sz="1800" u="none" strike="noStrike" kern="1200" baseline="0" dirty="0">
                          <a:latin typeface="+mn-lt"/>
                        </a:rPr>
                        <a:t>general leads</a:t>
                      </a:r>
                      <a:endParaRPr lang="zh-CN" altLang="en-US" sz="1800" b="1" dirty="0">
                        <a:solidFill>
                          <a:srgbClr val="000000"/>
                        </a:solidFill>
                        <a:latin typeface="+mn-lt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>
                          <a:latin typeface="+mn-lt"/>
                        </a:rPr>
                        <a:t>Using statements or questions that (a) encourage the client to verbalize, (b) choose a topic of conversation, and (c) facilitate continued verbalization.</a:t>
                      </a:r>
                      <a:endParaRPr lang="zh-CN" altLang="en-US" sz="1800" dirty="0">
                        <a:solidFill>
                          <a:srgbClr val="000000"/>
                        </a:solidFill>
                        <a:latin typeface="+mn-lt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none" strike="noStrike" kern="1200" baseline="0" dirty="0">
                          <a:latin typeface="+mn-lt"/>
                        </a:rPr>
                        <a:t>“Where would you like to begin?”</a:t>
                      </a:r>
                    </a:p>
                    <a:p>
                      <a:endParaRPr lang="en-US" sz="1800" u="none" strike="noStrike" kern="1200" baseline="0" dirty="0">
                        <a:latin typeface="+mn-lt"/>
                      </a:endParaRPr>
                    </a:p>
                    <a:p>
                      <a:r>
                        <a:rPr lang="en-US" sz="1800" u="none" strike="noStrike" kern="1200" baseline="0" dirty="0">
                          <a:latin typeface="+mn-lt"/>
                        </a:rPr>
                        <a:t>“And then what?”</a:t>
                      </a:r>
                      <a:endParaRPr lang="zh-CN" altLang="en-US" sz="1800" dirty="0">
                        <a:solidFill>
                          <a:srgbClr val="000000"/>
                        </a:solidFill>
                        <a:latin typeface="+mn-lt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239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Broad</a:t>
                      </a:r>
                      <a:endParaRPr lang="zh-CN" altLang="en-US" sz="1800" dirty="0">
                        <a:latin typeface="+mn-lt"/>
                      </a:endParaRPr>
                    </a:p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Opening</a:t>
                      </a:r>
                      <a:endParaRPr lang="zh-CN" altLang="en-US" sz="1800" dirty="0">
                        <a:solidFill>
                          <a:srgbClr val="000000"/>
                        </a:solidFill>
                        <a:latin typeface="+mn-lt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Initiates conversation;</a:t>
                      </a:r>
                      <a:endParaRPr lang="zh-CN" altLang="en-US" sz="1800" dirty="0">
                        <a:latin typeface="+mn-lt"/>
                      </a:endParaRPr>
                    </a:p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Encourage the patient to select</a:t>
                      </a:r>
                      <a:endParaRPr lang="zh-CN" altLang="en-US" sz="1800" dirty="0">
                        <a:latin typeface="+mn-lt"/>
                      </a:endParaRPr>
                    </a:p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Topics for discussion.</a:t>
                      </a:r>
                      <a:endParaRPr lang="zh-CN" altLang="en-US" sz="1800" dirty="0">
                        <a:solidFill>
                          <a:srgbClr val="000000"/>
                        </a:solidFill>
                        <a:latin typeface="+mn-lt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Tell me something</a:t>
                      </a:r>
                      <a:endParaRPr lang="zh-CN" altLang="en-US" sz="1800" dirty="0">
                        <a:latin typeface="+mn-lt"/>
                      </a:endParaRPr>
                    </a:p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About your family?</a:t>
                      </a:r>
                      <a:endParaRPr lang="zh-CN" altLang="en-US" sz="1800" dirty="0">
                        <a:latin typeface="+mn-lt"/>
                      </a:endParaRPr>
                    </a:p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What would you like to</a:t>
                      </a:r>
                      <a:endParaRPr lang="zh-CN" altLang="en-US" sz="1800" dirty="0">
                        <a:latin typeface="+mn-lt"/>
                      </a:endParaRPr>
                    </a:p>
                    <a:p>
                      <a:pPr algn="l"/>
                      <a:r>
                        <a:rPr lang="en-US" altLang="zh-CN" sz="1800" dirty="0">
                          <a:latin typeface="+mn-lt"/>
                        </a:rPr>
                        <a:t>discuss?</a:t>
                      </a:r>
                    </a:p>
                    <a:p>
                      <a:pPr algn="l"/>
                      <a:r>
                        <a:rPr lang="en-US" dirty="0" err="1">
                          <a:latin typeface="+mn-lt"/>
                        </a:rPr>
                        <a:t>eg</a:t>
                      </a:r>
                      <a:r>
                        <a:rPr lang="en-US" dirty="0">
                          <a:latin typeface="+mn-lt"/>
                        </a:rPr>
                        <a:t>; “What are you thinking about?” </a:t>
                      </a:r>
                      <a:endParaRPr lang="zh-CN" altLang="en-US" sz="1800" dirty="0">
                        <a:solidFill>
                          <a:srgbClr val="000000"/>
                        </a:solidFill>
                        <a:latin typeface="+mn-lt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9965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739961"/>
              </p:ext>
            </p:extLst>
          </p:nvPr>
        </p:nvGraphicFramePr>
        <p:xfrm>
          <a:off x="152400" y="304800"/>
          <a:ext cx="8458198" cy="6324599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8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18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800" kern="1200" dirty="0">
                          <a:latin typeface="+mn-lt"/>
                        </a:rPr>
                        <a:t>Technique</a:t>
                      </a:r>
                      <a:endParaRPr lang="zh-CN" altLang="en-US" sz="1800" kern="1200" dirty="0">
                        <a:solidFill>
                          <a:schemeClr val="bg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800" kern="1200" dirty="0">
                          <a:latin typeface="+mn-lt"/>
                        </a:rPr>
                        <a:t>purpose</a:t>
                      </a:r>
                      <a:endParaRPr lang="zh-CN" altLang="en-US" sz="1800" kern="1200" dirty="0">
                        <a:solidFill>
                          <a:schemeClr val="bg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800" kern="1200" dirty="0">
                          <a:latin typeface="+mn-lt"/>
                        </a:rPr>
                        <a:t>example</a:t>
                      </a:r>
                      <a:endParaRPr lang="zh-CN" altLang="en-US" sz="1800" kern="1200" dirty="0">
                        <a:solidFill>
                          <a:schemeClr val="bg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221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800" kern="1200" dirty="0">
                          <a:latin typeface="+mn-lt"/>
                        </a:rPr>
                        <a:t>Offeringself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800" kern="1200" dirty="0">
                          <a:latin typeface="+mn-lt"/>
                        </a:rPr>
                        <a:t>Making oneself</a:t>
                      </a:r>
                      <a:endParaRPr lang="zh-CN" altLang="en-US" sz="1800" kern="1200" dirty="0"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altLang="zh-CN" sz="1800" kern="1200" dirty="0">
                          <a:latin typeface="+mn-lt"/>
                        </a:rPr>
                        <a:t>Available on an</a:t>
                      </a:r>
                      <a:endParaRPr lang="zh-CN" altLang="en-US" sz="1800" kern="1200" dirty="0"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altLang="zh-CN" sz="1800" kern="1200" dirty="0">
                          <a:latin typeface="+mn-lt"/>
                        </a:rPr>
                        <a:t>Unconditional basis,</a:t>
                      </a:r>
                      <a:endParaRPr lang="zh-CN" altLang="en-US" sz="1800" kern="1200" dirty="0"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altLang="zh-CN" sz="1800" kern="1200" dirty="0">
                          <a:latin typeface="+mn-lt"/>
                        </a:rPr>
                        <a:t>increasingclient‟s</a:t>
                      </a:r>
                      <a:endParaRPr lang="zh-CN" altLang="en-US" sz="1800" kern="1200" dirty="0"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altLang="zh-CN" sz="1800" kern="1200" dirty="0" err="1">
                          <a:latin typeface="+mn-lt"/>
                        </a:rPr>
                        <a:t>Feelingof</a:t>
                      </a:r>
                      <a:r>
                        <a:rPr lang="en-US" altLang="zh-CN" sz="1800" kern="1200" dirty="0">
                          <a:latin typeface="+mn-lt"/>
                        </a:rPr>
                        <a:t> self-worth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800" kern="1200" dirty="0" err="1">
                          <a:latin typeface="+mn-lt"/>
                        </a:rPr>
                        <a:t>I‟ll</a:t>
                      </a:r>
                      <a:r>
                        <a:rPr lang="en-US" altLang="zh-CN" sz="1800" kern="1200" dirty="0">
                          <a:latin typeface="+mn-lt"/>
                        </a:rPr>
                        <a:t> stay with you until</a:t>
                      </a:r>
                      <a:endParaRPr lang="zh-CN" altLang="en-US" sz="1800" kern="1200" dirty="0"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altLang="zh-CN" sz="1800" kern="1200" dirty="0" err="1">
                          <a:latin typeface="+mn-lt"/>
                        </a:rPr>
                        <a:t>I‟ll</a:t>
                      </a:r>
                      <a:r>
                        <a:rPr lang="en-US" altLang="zh-CN" sz="1800" kern="1200" dirty="0">
                          <a:latin typeface="+mn-lt"/>
                        </a:rPr>
                        <a:t> be hear till 12.00</a:t>
                      </a:r>
                      <a:endParaRPr lang="zh-CN" altLang="en-US" sz="1800" kern="1200" dirty="0"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altLang="zh-CN" sz="1800" kern="1200" dirty="0">
                          <a:latin typeface="+mn-lt"/>
                        </a:rPr>
                        <a:t>Clock.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“I’ll stay with you until your family members arrives.”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712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Restating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Repeating the main thought expressed by the patient.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 err="1">
                          <a:latin typeface="+mn-lt"/>
                        </a:rPr>
                        <a:t>Eg</a:t>
                      </a:r>
                      <a:r>
                        <a:rPr lang="en-US" sz="1800" kern="1200" dirty="0">
                          <a:latin typeface="+mn-lt"/>
                        </a:rPr>
                        <a:t>; “You say that your mother left you when you were five years old.”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34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Giving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information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Providing, in a simple and direct manner, specific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factual information the client may or may not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request. When information is not known, the nurse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states this and indicates who has it or when the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nurse will obtain it.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Your surgery is scheduled for 11 AM tomorrow.”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“You will feel a pulling sensation when the tube is removed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from your abdomen.”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“I do not know the answer to that, but I will find out from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Mrs. King, the nurse in charge.”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9422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718135"/>
              </p:ext>
            </p:extLst>
          </p:nvPr>
        </p:nvGraphicFramePr>
        <p:xfrm>
          <a:off x="748147" y="894540"/>
          <a:ext cx="7924798" cy="486867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704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8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673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800" kern="1200" dirty="0">
                          <a:latin typeface="+mn-lt"/>
                        </a:rPr>
                        <a:t>Technique</a:t>
                      </a:r>
                      <a:endParaRPr lang="zh-CN" altLang="en-US" sz="1800" kern="1200" dirty="0">
                        <a:solidFill>
                          <a:schemeClr val="bg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800" kern="1200" dirty="0">
                          <a:latin typeface="+mn-lt"/>
                        </a:rPr>
                        <a:t>purpose</a:t>
                      </a:r>
                      <a:endParaRPr lang="zh-CN" altLang="en-US" sz="1800" kern="1200" dirty="0">
                        <a:solidFill>
                          <a:schemeClr val="bg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800" kern="1200" dirty="0">
                          <a:latin typeface="+mn-lt"/>
                        </a:rPr>
                        <a:t>example</a:t>
                      </a:r>
                      <a:endParaRPr lang="zh-CN" altLang="en-US" sz="1800" kern="1200" dirty="0">
                        <a:solidFill>
                          <a:schemeClr val="bg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19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Exploring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delving further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into a subject or an idea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“Tell me more about that.”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“Would you describe it more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fully?”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“What kind of work?”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217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Focusing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Concentrating on a single point.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“This point seems worth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latin typeface="+mn-lt"/>
                        </a:rPr>
                        <a:t>looking at more closely.”</a:t>
                      </a:r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239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kern="1200" dirty="0">
                        <a:solidFill>
                          <a:srgbClr val="00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80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Factors influencing communication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a typeface="Tahoma" pitchFamily="34" charset="0"/>
                <a:cs typeface="Tahoma" pitchFamily="34" charset="0"/>
              </a:rPr>
              <a:t>Person Socio cultural background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Language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Age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Education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Ability of communication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Time and setting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Emotions and self esteem</a:t>
            </a:r>
          </a:p>
        </p:txBody>
      </p:sp>
    </p:spTree>
    <p:extLst>
      <p:ext uri="{BB962C8B-B14F-4D97-AF65-F5344CB8AC3E}">
        <p14:creationId xmlns:p14="http://schemas.microsoft.com/office/powerpoint/2010/main" val="1678404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Nontherapeutic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a typeface="Tahoma" pitchFamily="34" charset="0"/>
                <a:cs typeface="Tahoma" pitchFamily="34" charset="0"/>
              </a:rPr>
              <a:t>Not listening properly 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Rejection (refusing from discussion)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False hopes 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Too much probing into personal matters</a:t>
            </a:r>
          </a:p>
          <a:p>
            <a:r>
              <a:rPr lang="en-US" sz="2800" dirty="0">
                <a:ea typeface="Tahoma" pitchFamily="34" charset="0"/>
                <a:cs typeface="Tahoma" pitchFamily="34" charset="0"/>
              </a:rPr>
              <a:t> Changing the subject</a:t>
            </a:r>
          </a:p>
          <a:p>
            <a:r>
              <a:rPr lang="en-US" altLang="en-US" sz="2800" dirty="0">
                <a:ea typeface="Tahoma" pitchFamily="34" charset="0"/>
                <a:cs typeface="Tahoma" pitchFamily="34" charset="0"/>
              </a:rPr>
              <a:t>Sharing personal or work related problems</a:t>
            </a:r>
          </a:p>
          <a:p>
            <a:r>
              <a:rPr lang="en-US" altLang="en-US" sz="2800" dirty="0">
                <a:ea typeface="Tahoma" pitchFamily="34" charset="0"/>
                <a:cs typeface="Tahoma" pitchFamily="34" charset="0"/>
              </a:rPr>
              <a:t>Reveal confidential information</a:t>
            </a:r>
          </a:p>
          <a:p>
            <a:endParaRPr lang="en-US" sz="2800" dirty="0"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5204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chemeClr val="bg1"/>
                </a:solidFill>
              </a:rPr>
              <a:t>Legal Aspects of Documentation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4580" name="Picture 5" descr="medical-recor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9561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Legal Aspects of Recordkeeping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Legally, the documentation of the care given to a patient must be completed.</a:t>
            </a:r>
          </a:p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If no documentation is recorded, no care was given at all.</a:t>
            </a:r>
          </a:p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Hospital accreditation agencies will carefully evaluate the medical records of patients.  </a:t>
            </a:r>
          </a:p>
          <a:p>
            <a:pPr eaLnBrk="1" hangingPunct="1">
              <a:buFontTx/>
              <a:buNone/>
            </a:pPr>
            <a:endParaRPr lang="en-US" altLang="en-US" dirty="0"/>
          </a:p>
          <a:p>
            <a:pPr eaLnBrk="1" hangingPunct="1"/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526044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Legal Aspects of Recordkeeping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>
                <a:ea typeface="Tahoma" pitchFamily="34" charset="0"/>
                <a:cs typeface="Tahoma" pitchFamily="34" charset="0"/>
              </a:rPr>
              <a:t>If documentation is not done the hospital and the practitioner could be accused of patient neglect.  </a:t>
            </a:r>
          </a:p>
          <a:p>
            <a:pPr>
              <a:lnSpc>
                <a:spcPct val="90000"/>
              </a:lnSpc>
            </a:pPr>
            <a:r>
              <a:rPr lang="en-US" altLang="en-US" sz="2800" dirty="0">
                <a:ea typeface="Tahoma" pitchFamily="34" charset="0"/>
                <a:cs typeface="Tahoma" pitchFamily="34" charset="0"/>
              </a:rPr>
              <a:t>Proper documentation of care is valuable only in reference to standards and criteria of care.  </a:t>
            </a:r>
          </a:p>
        </p:txBody>
      </p:sp>
    </p:spTree>
    <p:extLst>
      <p:ext uri="{BB962C8B-B14F-4D97-AF65-F5344CB8AC3E}">
        <p14:creationId xmlns:p14="http://schemas.microsoft.com/office/powerpoint/2010/main" val="3644148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Legal Aspects of Recordkeeping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For each standard, criteria must be outlined so that adequacy of patient care be measured.</a:t>
            </a:r>
          </a:p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Documentation will reflect the standards of the department.    </a:t>
            </a:r>
          </a:p>
        </p:txBody>
      </p:sp>
    </p:spTree>
    <p:extLst>
      <p:ext uri="{BB962C8B-B14F-4D97-AF65-F5344CB8AC3E}">
        <p14:creationId xmlns:p14="http://schemas.microsoft.com/office/powerpoint/2010/main" val="26625574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Practical Aspects of Recordkeeping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>
                <a:ea typeface="Tahoma" pitchFamily="34" charset="0"/>
                <a:cs typeface="Tahoma" pitchFamily="34" charset="0"/>
              </a:rPr>
              <a:t>Recordkeeping is one of the most important parts of our duties.  </a:t>
            </a:r>
          </a:p>
          <a:p>
            <a:r>
              <a:rPr lang="en-US" altLang="en-US" sz="2800" dirty="0">
                <a:ea typeface="Tahoma" pitchFamily="34" charset="0"/>
                <a:cs typeface="Tahoma" pitchFamily="34" charset="0"/>
              </a:rPr>
              <a:t>Documentation must be done for each medication, treatment, and procedure.</a:t>
            </a:r>
          </a:p>
          <a:p>
            <a:r>
              <a:rPr lang="en-US" altLang="en-US" sz="2800" dirty="0">
                <a:ea typeface="Tahoma" pitchFamily="34" charset="0"/>
                <a:cs typeface="Tahoma" pitchFamily="34" charset="0"/>
              </a:rPr>
              <a:t>Accounts of patient’s condition and activities must be charted correctly and be very clear.</a:t>
            </a:r>
          </a:p>
          <a:p>
            <a:r>
              <a:rPr lang="en-US" altLang="en-US" sz="2800" dirty="0">
                <a:ea typeface="Tahoma" pitchFamily="34" charset="0"/>
                <a:cs typeface="Tahoma" pitchFamily="34" charset="0"/>
              </a:rPr>
              <a:t>Briefness is important, although a complete account of each patient encounter</a:t>
            </a:r>
          </a:p>
        </p:txBody>
      </p:sp>
    </p:spTree>
    <p:extLst>
      <p:ext uri="{BB962C8B-B14F-4D97-AF65-F5344CB8AC3E}">
        <p14:creationId xmlns:p14="http://schemas.microsoft.com/office/powerpoint/2010/main" val="40683047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en-US" sz="36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General Rules for Recordkeeping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39341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Legible. Print or hand write entries in chart.</a:t>
            </a:r>
          </a:p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Begin with date and time, then enter order and sign the chart: </a:t>
            </a:r>
          </a:p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Errors? Don’t erase, or use correction tape. If a mistake, drawn a line through it, write date and write the word error above it, with your initials</a:t>
            </a:r>
          </a:p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Chart patient complaints and general behavior</a:t>
            </a:r>
          </a:p>
          <a:p>
            <a:pPr eaLnBrk="1" hangingPunct="1">
              <a:buFontTx/>
              <a:buNone/>
            </a:pPr>
            <a:r>
              <a:rPr lang="en-US" altLang="en-US" sz="2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809601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en-US" sz="36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General Rules of Recordkeeping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Leave no blank or empty lines.  Draw a line through the center of the empty space in order to prevent someone else from signing in your area. </a:t>
            </a:r>
          </a:p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Use Standard abbreviations </a:t>
            </a:r>
          </a:p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Spell Correctly</a:t>
            </a:r>
          </a:p>
          <a:p>
            <a:pPr eaLnBrk="1" hangingPunct="1"/>
            <a:r>
              <a:rPr lang="en-US" altLang="en-US" sz="2800" dirty="0">
                <a:ea typeface="Tahoma" pitchFamily="34" charset="0"/>
                <a:cs typeface="Tahoma" pitchFamily="34" charset="0"/>
              </a:rPr>
              <a:t>Document conversations with patient and healthcare providers that you feel are important</a:t>
            </a:r>
          </a:p>
        </p:txBody>
      </p:sp>
    </p:spTree>
    <p:extLst>
      <p:ext uri="{BB962C8B-B14F-4D97-AF65-F5344CB8AC3E}">
        <p14:creationId xmlns:p14="http://schemas.microsoft.com/office/powerpoint/2010/main" val="35429905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q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7772398" cy="38862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lower-thank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124744"/>
            <a:ext cx="8001000" cy="5338025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Andrea Ackermann, Mount St. Mary College, Critical-thinking-the-nursing-process 2001.</a:t>
            </a:r>
          </a:p>
          <a:p>
            <a:r>
              <a:rPr lang="en-US" dirty="0">
                <a:hlinkClick r:id="rId2"/>
              </a:rPr>
              <a:t>http://www.umanitoba.ca/nursing/courses/128,(2005</a:t>
            </a:r>
            <a:r>
              <a:rPr lang="en-US" dirty="0"/>
              <a:t>)</a:t>
            </a:r>
          </a:p>
          <a:p>
            <a:r>
              <a:rPr lang="en-US" dirty="0"/>
              <a:t>Sara-jo Wiscombe, Nursing Process ,Wallace Community College ,May 22,2001.</a:t>
            </a:r>
          </a:p>
          <a:p>
            <a:r>
              <a:rPr lang="en-US" sz="2800" dirty="0"/>
              <a:t> Tucker C, MODULE A INTRODUCTION TO NURSING Process, August 21, 2002 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1829</Words>
  <Application>Microsoft Office PowerPoint</Application>
  <PresentationFormat>On-screen Show (4:3)</PresentationFormat>
  <Paragraphs>262</Paragraphs>
  <Slides>42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Wingdings</vt:lpstr>
      <vt:lpstr>Office Theme</vt:lpstr>
      <vt:lpstr>Communication </vt:lpstr>
      <vt:lpstr>Objectives</vt:lpstr>
      <vt:lpstr>Communication</vt:lpstr>
      <vt:lpstr>Components of Communication</vt:lpstr>
      <vt:lpstr>Components of Communication</vt:lpstr>
      <vt:lpstr>Components of Communication</vt:lpstr>
      <vt:lpstr>Components of Communication</vt:lpstr>
      <vt:lpstr>Components of Communication</vt:lpstr>
      <vt:lpstr>Components of Communication</vt:lpstr>
      <vt:lpstr>Components of Communication</vt:lpstr>
      <vt:lpstr>PowerPoint Presentation</vt:lpstr>
      <vt:lpstr>Types of Communication</vt:lpstr>
      <vt:lpstr>One Way Communication</vt:lpstr>
      <vt:lpstr>Two Way Communication</vt:lpstr>
      <vt:lpstr>Verbal Communication</vt:lpstr>
      <vt:lpstr>Characteristics of effective verbal communication</vt:lpstr>
      <vt:lpstr>Nonverbal communication</vt:lpstr>
      <vt:lpstr>Visual communication</vt:lpstr>
      <vt:lpstr>Telecommunication and internet</vt:lpstr>
      <vt:lpstr>Levels of communication</vt:lpstr>
      <vt:lpstr>Intrapersonal communication </vt:lpstr>
      <vt:lpstr>Interpersonal communication </vt:lpstr>
      <vt:lpstr>Transpersonal communication </vt:lpstr>
      <vt:lpstr>Small group communication</vt:lpstr>
      <vt:lpstr>Public communication</vt:lpstr>
      <vt:lpstr>Therapeutic Communication</vt:lpstr>
      <vt:lpstr>Therapeutic Communication Techniques</vt:lpstr>
      <vt:lpstr>PowerPoint Presentation</vt:lpstr>
      <vt:lpstr>PowerPoint Presentation</vt:lpstr>
      <vt:lpstr>PowerPoint Presentation</vt:lpstr>
      <vt:lpstr>Factors influencing communication process</vt:lpstr>
      <vt:lpstr>Nontherapeutic response</vt:lpstr>
      <vt:lpstr>Legal Aspects of Documentation</vt:lpstr>
      <vt:lpstr>Legal Aspects of Recordkeeping</vt:lpstr>
      <vt:lpstr>Legal Aspects of Recordkeeping </vt:lpstr>
      <vt:lpstr>Legal Aspects of Recordkeeping </vt:lpstr>
      <vt:lpstr>Practical Aspects of Recordkeeping</vt:lpstr>
      <vt:lpstr>General Rules for Recordkeeping</vt:lpstr>
      <vt:lpstr>General Rules of Recordkeeping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 of Nursing and related concepts</dc:title>
  <dc:creator>Core m</dc:creator>
  <cp:lastModifiedBy>Muhammad jawad khan</cp:lastModifiedBy>
  <cp:revision>63</cp:revision>
  <dcterms:created xsi:type="dcterms:W3CDTF">2020-01-19T18:46:47Z</dcterms:created>
  <dcterms:modified xsi:type="dcterms:W3CDTF">2021-01-31T20:16:10Z</dcterms:modified>
</cp:coreProperties>
</file>