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95" r:id="rId7"/>
    <p:sldId id="297" r:id="rId8"/>
    <p:sldId id="262" r:id="rId9"/>
    <p:sldId id="296" r:id="rId10"/>
    <p:sldId id="263" r:id="rId11"/>
    <p:sldId id="298" r:id="rId12"/>
    <p:sldId id="299" r:id="rId13"/>
    <p:sldId id="300" r:id="rId14"/>
    <p:sldId id="301" r:id="rId15"/>
    <p:sldId id="302" r:id="rId16"/>
    <p:sldId id="303" r:id="rId17"/>
    <p:sldId id="304" r:id="rId18"/>
    <p:sldId id="305" r:id="rId19"/>
    <p:sldId id="316" r:id="rId20"/>
    <p:sldId id="317" r:id="rId21"/>
    <p:sldId id="272" r:id="rId22"/>
    <p:sldId id="309" r:id="rId23"/>
    <p:sldId id="273" r:id="rId24"/>
    <p:sldId id="313" r:id="rId25"/>
    <p:sldId id="314" r:id="rId26"/>
    <p:sldId id="30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5AB6AA-3364-4135-BA2E-71355C423DE9}" type="datetimeFigureOut">
              <a:rPr lang="en-US" smtClean="0"/>
              <a:pPr/>
              <a:t>1/19/2021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2C2855-A425-4BE4-9D70-EA57583CCF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A22C2855-A425-4BE4-9D70-EA57583CCF2A}" type="slidenum">
              <a:rPr lang="en-US" smtClean="0"/>
              <a:pPr/>
              <a:t>5</a:t>
            </a:fld>
            <a:endParaRPr lang="en-US"/>
          </a:p>
        </p:txBody>
      </p:sp>
    </p:spTree>
    <p:extLst>
      <p:ext uri="{BB962C8B-B14F-4D97-AF65-F5344CB8AC3E}">
        <p14:creationId xmlns:p14="http://schemas.microsoft.com/office/powerpoint/2010/main" val="131177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Prejudice; a partiality that prevents objective consideration of an issue or situation</a:t>
            </a:r>
          </a:p>
        </p:txBody>
      </p:sp>
      <p:sp>
        <p:nvSpPr>
          <p:cNvPr id="4" name="Slide Number Placeholder 3"/>
          <p:cNvSpPr>
            <a:spLocks noGrp="1"/>
          </p:cNvSpPr>
          <p:nvPr>
            <p:ph type="sldNum" sz="quarter" idx="10"/>
          </p:nvPr>
        </p:nvSpPr>
        <p:spPr/>
        <p:txBody>
          <a:bodyPr/>
          <a:lstStyle/>
          <a:p>
            <a:fld id="{A00E5D13-316F-4BC9-B2E5-AD85AE45FDA3}" type="slidenum">
              <a:rPr lang="en-CA" smtClean="0"/>
              <a:pPr/>
              <a:t>6</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531DD5-FDF3-4A21-ABA6-9BFFD7DBD69A}"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531DD5-FDF3-4A21-ABA6-9BFFD7DBD69A}"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531DD5-FDF3-4A21-ABA6-9BFFD7DBD69A}"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531DD5-FDF3-4A21-ABA6-9BFFD7DBD69A}"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531DD5-FDF3-4A21-ABA6-9BFFD7DBD69A}" type="datetimeFigureOut">
              <a:rPr lang="en-US" smtClean="0"/>
              <a:pPr/>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531DD5-FDF3-4A21-ABA6-9BFFD7DBD69A}" type="datetimeFigureOut">
              <a:rPr lang="en-US" smtClean="0"/>
              <a:pPr/>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31DD5-FDF3-4A21-ABA6-9BFFD7DBD69A}" type="datetimeFigureOut">
              <a:rPr lang="en-US" smtClean="0"/>
              <a:pPr/>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531DD5-FDF3-4A21-ABA6-9BFFD7DBD69A}"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531DD5-FDF3-4A21-ABA6-9BFFD7DBD69A}"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531DD5-FDF3-4A21-ABA6-9BFFD7DBD69A}"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531DD5-FDF3-4A21-ABA6-9BFFD7DBD69A}"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22A77-71CB-4AD4-968A-9B92A74A4A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531DD5-FDF3-4A21-ABA6-9BFFD7DBD69A}" type="datetimeFigureOut">
              <a:rPr lang="en-US" smtClean="0"/>
              <a:pPr/>
              <a:t>1/19/2021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422A77-71CB-4AD4-968A-9B92A74A4A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umanitoba.ca/nursing/courses/128,(200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solidFill>
            <a:schemeClr val="accent2"/>
          </a:solidFill>
        </p:spPr>
        <p:txBody>
          <a:bodyPr>
            <a:normAutofit/>
          </a:bodyPr>
          <a:lstStyle/>
          <a:p>
            <a:r>
              <a:rPr lang="en-US" sz="3600" b="1" dirty="0">
                <a:solidFill>
                  <a:schemeClr val="bg1"/>
                </a:solidFill>
              </a:rPr>
              <a:t>Goals of Nursing and Related Concepts</a:t>
            </a:r>
          </a:p>
        </p:txBody>
      </p:sp>
      <p:sp>
        <p:nvSpPr>
          <p:cNvPr id="5" name="Subtitle 4"/>
          <p:cNvSpPr>
            <a:spLocks noGrp="1"/>
          </p:cNvSpPr>
          <p:nvPr>
            <p:ph type="subTitle" idx="1"/>
          </p:nvPr>
        </p:nvSpPr>
        <p:spPr/>
        <p:txBody>
          <a:bodyPr>
            <a:normAutofit/>
          </a:bodyPr>
          <a:lstStyle/>
          <a:p>
            <a:r>
              <a:rPr lang="en-US" sz="2800" b="1">
                <a:solidFill>
                  <a:schemeClr val="tx1"/>
                </a:solidFill>
              </a:rPr>
              <a:t>By </a:t>
            </a:r>
            <a:r>
              <a:rPr lang="en-US" sz="2800" b="1" dirty="0">
                <a:solidFill>
                  <a:schemeClr val="tx1"/>
                </a:solidFill>
              </a:rPr>
              <a:t>: Ibne Amin </a:t>
            </a:r>
          </a:p>
          <a:p>
            <a:r>
              <a:rPr lang="en-US" sz="2800" b="1" dirty="0">
                <a:solidFill>
                  <a:schemeClr val="tx1"/>
                </a:solidFill>
              </a:rPr>
              <a:t>BSN , MSN</a:t>
            </a:r>
          </a:p>
          <a:p>
            <a:r>
              <a:rPr lang="en-US" sz="2800" b="1" dirty="0">
                <a:solidFill>
                  <a:schemeClr val="tx1"/>
                </a:solidFill>
              </a:rPr>
              <a:t> INS , Khyber Medical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Autofit/>
          </a:bodyPr>
          <a:lstStyle/>
          <a:p>
            <a:r>
              <a:rPr lang="en-US" sz="3600" b="1" dirty="0">
                <a:solidFill>
                  <a:schemeClr val="bg1"/>
                </a:solidFill>
                <a:latin typeface="+mj-lt"/>
                <a:cs typeface="Times New Roman" pitchFamily="18" charset="0"/>
              </a:rPr>
              <a:t>OBJECTIVES</a:t>
            </a:r>
            <a:endParaRPr lang="en-US" sz="3600" b="1" dirty="0">
              <a:solidFill>
                <a:schemeClr val="bg1"/>
              </a:solidFill>
            </a:endParaRPr>
          </a:p>
        </p:txBody>
      </p:sp>
      <p:sp>
        <p:nvSpPr>
          <p:cNvPr id="3" name="Content Placeholder 2"/>
          <p:cNvSpPr>
            <a:spLocks noGrp="1"/>
          </p:cNvSpPr>
          <p:nvPr>
            <p:ph idx="1"/>
          </p:nvPr>
        </p:nvSpPr>
        <p:spPr/>
        <p:txBody>
          <a:bodyPr>
            <a:normAutofit fontScale="85000" lnSpcReduction="20000"/>
          </a:bodyPr>
          <a:lstStyle/>
          <a:p>
            <a:pPr>
              <a:lnSpc>
                <a:spcPct val="200000"/>
              </a:lnSpc>
              <a:buNone/>
            </a:pPr>
            <a:r>
              <a:rPr lang="en-US" sz="2800" dirty="0"/>
              <a:t>By the end of presentation learners will be able to:</a:t>
            </a:r>
          </a:p>
          <a:p>
            <a:pPr>
              <a:lnSpc>
                <a:spcPct val="200000"/>
              </a:lnSpc>
            </a:pPr>
            <a:r>
              <a:rPr lang="en-US" sz="2800" dirty="0"/>
              <a:t>Define basic human needs.</a:t>
            </a:r>
          </a:p>
          <a:p>
            <a:pPr>
              <a:lnSpc>
                <a:spcPct val="200000"/>
              </a:lnSpc>
            </a:pPr>
            <a:r>
              <a:rPr lang="en-US" sz="2800" dirty="0"/>
              <a:t>Define World Health Organization.</a:t>
            </a:r>
          </a:p>
          <a:p>
            <a:pPr>
              <a:lnSpc>
                <a:spcPct val="200000"/>
              </a:lnSpc>
            </a:pPr>
            <a:r>
              <a:rPr lang="en-US" sz="2800" dirty="0"/>
              <a:t>Explain model of conceptual framework for generic BS N program.</a:t>
            </a:r>
          </a:p>
          <a:p>
            <a:pPr>
              <a:lnSpc>
                <a:spcPct val="200000"/>
              </a:lnSpc>
            </a:pPr>
            <a:r>
              <a:rPr lang="en-US" sz="2800" dirty="0"/>
              <a:t>Define goal of nursing process.</a:t>
            </a:r>
          </a:p>
          <a:p>
            <a:pPr>
              <a:lnSpc>
                <a:spcPct val="200000"/>
              </a:lnSpc>
            </a:pPr>
            <a:endParaRPr lang="en-US" dirty="0"/>
          </a:p>
          <a:p>
            <a:pPr>
              <a:lnSpc>
                <a:spcPct val="200000"/>
              </a:lnSpc>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Autofit/>
          </a:bodyPr>
          <a:lstStyle/>
          <a:p>
            <a:r>
              <a:rPr lang="en-US" sz="3600" b="1" dirty="0">
                <a:solidFill>
                  <a:schemeClr val="bg1"/>
                </a:solidFill>
              </a:rPr>
              <a:t>  Human Needs</a:t>
            </a:r>
          </a:p>
        </p:txBody>
      </p:sp>
      <p:sp>
        <p:nvSpPr>
          <p:cNvPr id="3" name="Content Placeholder 2"/>
          <p:cNvSpPr>
            <a:spLocks noGrp="1"/>
          </p:cNvSpPr>
          <p:nvPr>
            <p:ph idx="1"/>
          </p:nvPr>
        </p:nvSpPr>
        <p:spPr/>
        <p:txBody>
          <a:bodyPr>
            <a:normAutofit/>
          </a:bodyPr>
          <a:lstStyle/>
          <a:p>
            <a:pPr>
              <a:buFont typeface="Wingdings" pitchFamily="2" charset="2"/>
              <a:buChar char="q"/>
            </a:pPr>
            <a:r>
              <a:rPr lang="en-US" sz="2800" dirty="0"/>
              <a:t> Needs are something that are necessary for an organism to live a healthy life</a:t>
            </a:r>
          </a:p>
          <a:p>
            <a:pPr>
              <a:buFont typeface="Wingdings" pitchFamily="2" charset="2"/>
              <a:buChar char="q"/>
            </a:pPr>
            <a:r>
              <a:rPr lang="en-US" sz="2800" dirty="0"/>
              <a:t> Distinguished from wants </a:t>
            </a:r>
          </a:p>
          <a:p>
            <a:pPr>
              <a:buFont typeface="Wingdings" pitchFamily="2" charset="2"/>
              <a:buChar char="q"/>
            </a:pPr>
            <a:r>
              <a:rPr lang="en-US" sz="2800" dirty="0"/>
              <a:t>Deficiency causes a clear adverse outcome: a dysfunction or death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1"/>
                </a:solidFill>
              </a:rPr>
              <a:t>  Human Needs</a:t>
            </a:r>
            <a:endParaRPr lang="en-US" b="1" dirty="0"/>
          </a:p>
        </p:txBody>
      </p:sp>
      <p:sp>
        <p:nvSpPr>
          <p:cNvPr id="3" name="Content Placeholder 2"/>
          <p:cNvSpPr>
            <a:spLocks noGrp="1"/>
          </p:cNvSpPr>
          <p:nvPr>
            <p:ph idx="1"/>
          </p:nvPr>
        </p:nvSpPr>
        <p:spPr/>
        <p:txBody>
          <a:bodyPr>
            <a:normAutofit/>
          </a:bodyPr>
          <a:lstStyle/>
          <a:p>
            <a:pPr>
              <a:buNone/>
            </a:pPr>
            <a:r>
              <a:rPr lang="en-US" sz="2800" dirty="0"/>
              <a:t>Three types of Needs</a:t>
            </a:r>
          </a:p>
          <a:p>
            <a:pPr marL="514350" indent="-514350">
              <a:buAutoNum type="arabicPeriod"/>
            </a:pPr>
            <a:r>
              <a:rPr lang="en-US" sz="2800" dirty="0"/>
              <a:t>Objective/Physical E.g.  Food, Shelter, security </a:t>
            </a:r>
            <a:r>
              <a:rPr lang="en-US" sz="2800" dirty="0" err="1"/>
              <a:t>etc</a:t>
            </a:r>
            <a:r>
              <a:rPr lang="en-US" sz="2800" dirty="0"/>
              <a:t>…</a:t>
            </a:r>
          </a:p>
          <a:p>
            <a:pPr marL="514350" indent="-514350">
              <a:buNone/>
            </a:pPr>
            <a:endParaRPr lang="en-US" sz="2800" dirty="0"/>
          </a:p>
          <a:p>
            <a:pPr>
              <a:buNone/>
            </a:pPr>
            <a:r>
              <a:rPr lang="en-US" sz="2800" dirty="0"/>
              <a:t> 2. Subjective/ Psychological  e.g. Self-esteem, Affection etc..</a:t>
            </a:r>
          </a:p>
          <a:p>
            <a:pPr>
              <a:buNone/>
            </a:pPr>
            <a:endParaRPr lang="en-US" sz="2800" dirty="0"/>
          </a:p>
          <a:p>
            <a:pPr>
              <a:buNone/>
            </a:pPr>
            <a:r>
              <a:rPr lang="en-US" sz="2800" dirty="0"/>
              <a:t>3. Self-fulfillment needs  e.g. self-actualization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Autofit/>
          </a:bodyPr>
          <a:lstStyle/>
          <a:p>
            <a:r>
              <a:rPr lang="en-US" sz="3600" b="1" dirty="0">
                <a:solidFill>
                  <a:schemeClr val="bg1"/>
                </a:solidFill>
              </a:rPr>
              <a:t>Maslow's hierarchy of human needs</a:t>
            </a:r>
          </a:p>
        </p:txBody>
      </p:sp>
      <p:sp>
        <p:nvSpPr>
          <p:cNvPr id="3" name="Content Placeholder 2"/>
          <p:cNvSpPr>
            <a:spLocks noGrp="1"/>
          </p:cNvSpPr>
          <p:nvPr>
            <p:ph idx="1"/>
          </p:nvPr>
        </p:nvSpPr>
        <p:spPr/>
        <p:txBody>
          <a:bodyPr>
            <a:normAutofit/>
          </a:bodyPr>
          <a:lstStyle/>
          <a:p>
            <a:r>
              <a:rPr lang="en-US" sz="2800" dirty="0"/>
              <a:t> American psychologist</a:t>
            </a:r>
          </a:p>
          <a:p>
            <a:r>
              <a:rPr lang="en-US" sz="2800" dirty="0"/>
              <a:t> Professor of Psychology at Columbia University</a:t>
            </a:r>
          </a:p>
          <a:p>
            <a:r>
              <a:rPr lang="en-US" sz="2800" dirty="0"/>
              <a:t>Creator of Maslow's hierarchy of needs</a:t>
            </a:r>
          </a:p>
          <a:p>
            <a:r>
              <a:rPr lang="en-US" sz="2800" dirty="0"/>
              <a:t>A five stage triangle assumes that a person attempts to satisfy the more basic needs before directing behavior toward satisfying upperlevel needs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8"/>
          <p:cNvSpPr>
            <a:spLocks noGrp="1"/>
          </p:cNvSpPr>
          <p:nvPr>
            <p:ph type="sldNum" sz="quarter" idx="12"/>
          </p:nvPr>
        </p:nvSpPr>
        <p:spPr/>
        <p:txBody>
          <a:bodyPr/>
          <a:lstStyle/>
          <a:p>
            <a:pPr>
              <a:defRPr/>
            </a:pPr>
            <a:fld id="{E21ACA06-5CE4-46A8-860C-C5AB22478357}" type="slidenum">
              <a:rPr lang="en-US"/>
              <a:pPr>
                <a:defRPr/>
              </a:pPr>
              <a:t>6</a:t>
            </a:fld>
            <a:endParaRPr lang="en-US"/>
          </a:p>
        </p:txBody>
      </p:sp>
      <p:sp>
        <p:nvSpPr>
          <p:cNvPr id="57346" name="Rectangle 2"/>
          <p:cNvSpPr>
            <a:spLocks noGrp="1"/>
          </p:cNvSpPr>
          <p:nvPr>
            <p:ph type="title"/>
          </p:nvPr>
        </p:nvSpPr>
        <p:spPr bwMode="auto">
          <a:xfrm>
            <a:off x="457200" y="274638"/>
            <a:ext cx="8153400" cy="792162"/>
          </a:xfrm>
          <a:solidFill>
            <a:schemeClr val="accent2"/>
          </a:solidFill>
        </p:spPr>
        <p:txBody>
          <a:bodyPr wrap="square" lIns="91440" tIns="45720" rIns="91440" bIns="45720" numCol="1" anchorCtr="0" compatLnSpc="1">
            <a:prstTxWarp prst="textNoShape">
              <a:avLst/>
            </a:prstTxWarp>
          </a:bodyPr>
          <a:lstStyle/>
          <a:p>
            <a:pPr algn="ctr"/>
            <a:r>
              <a:rPr lang="en-CA" b="1" cap="none" dirty="0">
                <a:solidFill>
                  <a:schemeClr val="bg1"/>
                </a:solidFill>
              </a:rPr>
              <a:t>Maslow's Hierarchy of Needs </a:t>
            </a:r>
          </a:p>
        </p:txBody>
      </p:sp>
      <p:pic>
        <p:nvPicPr>
          <p:cNvPr id="57349" name="Picture 5" descr="800px-maslows_hierarchy_of_needssvg"/>
          <p:cNvPicPr>
            <a:picLocks noChangeAspect="1" noChangeArrowheads="1"/>
          </p:cNvPicPr>
          <p:nvPr/>
        </p:nvPicPr>
        <p:blipFill>
          <a:blip r:embed="rId3" cstate="print"/>
          <a:srcRect/>
          <a:stretch>
            <a:fillRect/>
          </a:stretch>
        </p:blipFill>
        <p:spPr bwMode="auto">
          <a:xfrm>
            <a:off x="228600" y="1143000"/>
            <a:ext cx="8458200" cy="54483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Basic Human Needs</a:t>
            </a:r>
          </a:p>
        </p:txBody>
      </p:sp>
      <p:sp>
        <p:nvSpPr>
          <p:cNvPr id="3" name="Content Placeholder 2"/>
          <p:cNvSpPr>
            <a:spLocks noGrp="1"/>
          </p:cNvSpPr>
          <p:nvPr>
            <p:ph idx="1"/>
          </p:nvPr>
        </p:nvSpPr>
        <p:spPr/>
        <p:txBody>
          <a:bodyPr>
            <a:normAutofit/>
          </a:bodyPr>
          <a:lstStyle/>
          <a:p>
            <a:pPr>
              <a:buNone/>
            </a:pPr>
            <a:r>
              <a:rPr lang="en-US" sz="2800" dirty="0"/>
              <a:t>Maslow,s hierarchy of needs is based on theory that something will be called basic needs if :</a:t>
            </a:r>
          </a:p>
          <a:p>
            <a:pPr>
              <a:buFont typeface="Wingdings" pitchFamily="2" charset="2"/>
              <a:buChar char="v"/>
            </a:pPr>
            <a:r>
              <a:rPr lang="en-US" sz="2800" dirty="0"/>
              <a:t>Those needs are not met – cause illness</a:t>
            </a:r>
          </a:p>
          <a:p>
            <a:pPr>
              <a:buFont typeface="Wingdings" pitchFamily="2" charset="2"/>
              <a:buChar char="v"/>
            </a:pPr>
            <a:r>
              <a:rPr lang="en-US" sz="2800" dirty="0"/>
              <a:t>Those needs are met - can prevent illness</a:t>
            </a:r>
          </a:p>
          <a:p>
            <a:pPr>
              <a:buFont typeface="Wingdings" pitchFamily="2" charset="2"/>
              <a:buChar char="v"/>
            </a:pPr>
            <a:r>
              <a:rPr lang="en-US" sz="2800" dirty="0"/>
              <a:t>Those needs are an indicator of health/wellness</a:t>
            </a:r>
          </a:p>
          <a:p>
            <a:pPr>
              <a:buFont typeface="Wingdings" pitchFamily="2" charset="2"/>
              <a:buChar char="v"/>
            </a:pPr>
            <a:r>
              <a:rPr lang="en-US" sz="2800" dirty="0"/>
              <a:t>There is sense of loss if those needs are’nt met</a:t>
            </a:r>
          </a:p>
          <a:p>
            <a:pPr>
              <a:buFont typeface="Wingdings" pitchFamily="2" charset="2"/>
              <a:buChar char="v"/>
            </a:pPr>
            <a:r>
              <a:rPr lang="en-US" sz="2800" dirty="0"/>
              <a:t>There  is satisfaction if those needs are met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10 Basic Human Needs</a:t>
            </a:r>
            <a:endParaRPr lang="en-US" sz="3600" dirty="0">
              <a:solidFill>
                <a:schemeClr val="bg1"/>
              </a:solidFill>
            </a:endParaRPr>
          </a:p>
        </p:txBody>
      </p:sp>
      <p:sp>
        <p:nvSpPr>
          <p:cNvPr id="3" name="Content Placeholder 2"/>
          <p:cNvSpPr>
            <a:spLocks noGrp="1"/>
          </p:cNvSpPr>
          <p:nvPr>
            <p:ph idx="1"/>
          </p:nvPr>
        </p:nvSpPr>
        <p:spPr>
          <a:xfrm>
            <a:off x="457200" y="1428736"/>
            <a:ext cx="8229600" cy="4697427"/>
          </a:xfrm>
        </p:spPr>
        <p:txBody>
          <a:bodyPr>
            <a:noAutofit/>
          </a:bodyPr>
          <a:lstStyle/>
          <a:p>
            <a:pPr marL="514350" indent="-514350">
              <a:buAutoNum type="arabicPeriod"/>
            </a:pPr>
            <a:r>
              <a:rPr lang="en-US" sz="2800" dirty="0"/>
              <a:t>Clean environment</a:t>
            </a:r>
          </a:p>
          <a:p>
            <a:pPr marL="514350" indent="-514350">
              <a:buAutoNum type="arabicPeriod"/>
            </a:pPr>
            <a:r>
              <a:rPr lang="en-US" sz="2800" dirty="0"/>
              <a:t> Adequate supply of water</a:t>
            </a:r>
          </a:p>
          <a:p>
            <a:pPr marL="514350" indent="-514350">
              <a:buAutoNum type="arabicPeriod"/>
            </a:pPr>
            <a:r>
              <a:rPr lang="en-US" sz="2800" dirty="0"/>
              <a:t>Clothing</a:t>
            </a:r>
          </a:p>
          <a:p>
            <a:pPr marL="514350" indent="-514350">
              <a:buAutoNum type="arabicPeriod"/>
            </a:pPr>
            <a:r>
              <a:rPr lang="en-US" sz="2800" dirty="0"/>
              <a:t> Nutritious food</a:t>
            </a:r>
          </a:p>
          <a:p>
            <a:pPr marL="514350" indent="-514350">
              <a:buAutoNum type="arabicPeriod"/>
            </a:pPr>
            <a:r>
              <a:rPr lang="en-US" sz="2800" dirty="0"/>
              <a:t> Shelter</a:t>
            </a:r>
          </a:p>
          <a:p>
            <a:pPr marL="514350" indent="-514350">
              <a:buAutoNum type="arabicPeriod"/>
            </a:pPr>
            <a:r>
              <a:rPr lang="en-US" sz="2800" dirty="0"/>
              <a:t> Health care</a:t>
            </a:r>
          </a:p>
          <a:p>
            <a:pPr marL="514350" indent="-514350">
              <a:buAutoNum type="arabicPeriod"/>
            </a:pPr>
            <a:r>
              <a:rPr lang="en-US" sz="2800"/>
              <a:t> Communication</a:t>
            </a:r>
            <a:endParaRPr lang="en-US" sz="2800" dirty="0"/>
          </a:p>
          <a:p>
            <a:pPr marL="514350" indent="-514350">
              <a:buAutoNum type="arabicPeriod"/>
            </a:pPr>
            <a:r>
              <a:rPr lang="en-US" sz="2800" dirty="0"/>
              <a:t> Fuel and lighting (Energy)</a:t>
            </a:r>
          </a:p>
          <a:p>
            <a:pPr marL="514350" indent="-514350">
              <a:buAutoNum type="arabicPeriod"/>
            </a:pPr>
            <a:r>
              <a:rPr lang="en-US" sz="2800" dirty="0"/>
              <a:t> Access to education</a:t>
            </a:r>
          </a:p>
          <a:p>
            <a:pPr marL="514350" indent="-514350">
              <a:buAutoNum type="arabicPeriod"/>
            </a:pPr>
            <a:r>
              <a:rPr lang="en-US" sz="2800" dirty="0"/>
              <a:t> Cultural and spiritual engagement</a:t>
            </a:r>
          </a:p>
          <a:p>
            <a:endParaRPr lang="en-US" sz="2800" dirty="0"/>
          </a:p>
          <a:p>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dirty="0">
                <a:solidFill>
                  <a:schemeClr val="bg1"/>
                </a:solidFill>
              </a:rPr>
              <a:t>World Health Organization</a:t>
            </a:r>
          </a:p>
        </p:txBody>
      </p:sp>
      <p:sp>
        <p:nvSpPr>
          <p:cNvPr id="3" name="Content Placeholder 2"/>
          <p:cNvSpPr>
            <a:spLocks noGrp="1"/>
          </p:cNvSpPr>
          <p:nvPr>
            <p:ph idx="1"/>
          </p:nvPr>
        </p:nvSpPr>
        <p:spPr/>
        <p:txBody>
          <a:bodyPr>
            <a:noAutofit/>
          </a:bodyPr>
          <a:lstStyle/>
          <a:p>
            <a:pPr>
              <a:buNone/>
            </a:pPr>
            <a:r>
              <a:rPr lang="en-US" sz="2800" b="1" dirty="0"/>
              <a:t>Introduction </a:t>
            </a:r>
          </a:p>
          <a:p>
            <a:r>
              <a:rPr lang="en-US" sz="2800" dirty="0"/>
              <a:t>World Health Organization is established  on 7th April 1948.</a:t>
            </a:r>
          </a:p>
          <a:p>
            <a:r>
              <a:rPr lang="en-US" sz="2800" dirty="0"/>
              <a:t>It is a specialized, non-political, health agency of United Nation  with headquarter of Geneva, Switzerland. </a:t>
            </a:r>
          </a:p>
          <a:p>
            <a:r>
              <a:rPr lang="en-US" sz="2800" dirty="0"/>
              <a:t>It is responsible for providing leadership on global health matters.</a:t>
            </a:r>
          </a:p>
          <a:p>
            <a:r>
              <a:rPr lang="en-US" sz="2800" dirty="0"/>
              <a:t> Every year 7th April, is celebrated  as “World Health day”.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1"/>
                </a:solidFill>
              </a:rPr>
              <a:t>WHO…….</a:t>
            </a:r>
          </a:p>
        </p:txBody>
      </p:sp>
      <p:sp>
        <p:nvSpPr>
          <p:cNvPr id="3" name="Content Placeholder 2"/>
          <p:cNvSpPr>
            <a:spLocks noGrp="1"/>
          </p:cNvSpPr>
          <p:nvPr>
            <p:ph idx="1"/>
          </p:nvPr>
        </p:nvSpPr>
        <p:spPr/>
        <p:txBody>
          <a:bodyPr>
            <a:normAutofit lnSpcReduction="10000"/>
          </a:bodyPr>
          <a:lstStyle/>
          <a:p>
            <a:pPr>
              <a:buNone/>
            </a:pPr>
            <a:r>
              <a:rPr lang="en-US" b="1" dirty="0"/>
              <a:t>Vision</a:t>
            </a:r>
          </a:p>
          <a:p>
            <a:pPr>
              <a:buNone/>
            </a:pPr>
            <a:r>
              <a:rPr lang="en-US" dirty="0"/>
              <a:t>“The attainment by all people, the highest level of health”</a:t>
            </a:r>
          </a:p>
          <a:p>
            <a:pPr>
              <a:buNone/>
            </a:pPr>
            <a:r>
              <a:rPr lang="en-US" b="1" dirty="0"/>
              <a:t>Mission</a:t>
            </a:r>
          </a:p>
          <a:p>
            <a:pPr>
              <a:buNone/>
            </a:pPr>
            <a:r>
              <a:rPr lang="en-US" dirty="0"/>
              <a:t>“To lead strategic collaborative efforts among Member States and other partners to promote equity in health, to combat disease, and to improve the quality of, and lengthen, the lives of the all peoples of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Autofit/>
          </a:bodyPr>
          <a:lstStyle/>
          <a:p>
            <a:r>
              <a:rPr lang="en-US" sz="3600" b="1" dirty="0">
                <a:solidFill>
                  <a:schemeClr val="bg1"/>
                </a:solidFill>
              </a:rPr>
              <a:t>Conceptual Framework for generic BSN program</a:t>
            </a: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533400" y="1676400"/>
            <a:ext cx="8153400" cy="40386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a:solidFill>
                  <a:schemeClr val="bg1"/>
                </a:solidFill>
              </a:rPr>
              <a:t>Cont……</a:t>
            </a:r>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381000" y="1981200"/>
            <a:ext cx="8447608" cy="38862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Cont….</a:t>
            </a:r>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152400" y="2057400"/>
            <a:ext cx="8610600" cy="44958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Cont….</a:t>
            </a:r>
          </a:p>
        </p:txBody>
      </p:sp>
      <p:pic>
        <p:nvPicPr>
          <p:cNvPr id="4098" name="Picture 2"/>
          <p:cNvPicPr>
            <a:picLocks noGrp="1" noChangeAspect="1" noChangeArrowheads="1"/>
          </p:cNvPicPr>
          <p:nvPr>
            <p:ph sz="quarter" idx="1"/>
          </p:nvPr>
        </p:nvPicPr>
        <p:blipFill>
          <a:blip r:embed="rId2" cstate="print"/>
          <a:srcRect/>
          <a:stretch>
            <a:fillRect/>
          </a:stretch>
        </p:blipFill>
        <p:spPr bwMode="auto">
          <a:xfrm>
            <a:off x="228600" y="1752600"/>
            <a:ext cx="8458200" cy="46482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Cont…..</a:t>
            </a:r>
          </a:p>
        </p:txBody>
      </p:sp>
      <p:pic>
        <p:nvPicPr>
          <p:cNvPr id="5122" name="Picture 2"/>
          <p:cNvPicPr>
            <a:picLocks noGrp="1" noChangeAspect="1" noChangeArrowheads="1"/>
          </p:cNvPicPr>
          <p:nvPr>
            <p:ph sz="quarter" idx="1"/>
          </p:nvPr>
        </p:nvPicPr>
        <p:blipFill>
          <a:blip r:embed="rId2" cstate="print"/>
          <a:srcRect/>
          <a:stretch>
            <a:fillRect/>
          </a:stretch>
        </p:blipFill>
        <p:spPr bwMode="auto">
          <a:xfrm>
            <a:off x="304800" y="1828800"/>
            <a:ext cx="8308184" cy="44958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Cont……</a:t>
            </a:r>
          </a:p>
        </p:txBody>
      </p:sp>
      <p:pic>
        <p:nvPicPr>
          <p:cNvPr id="6146" name="Picture 2"/>
          <p:cNvPicPr>
            <a:picLocks noGrp="1" noChangeAspect="1" noChangeArrowheads="1"/>
          </p:cNvPicPr>
          <p:nvPr>
            <p:ph sz="quarter" idx="1"/>
          </p:nvPr>
        </p:nvPicPr>
        <p:blipFill>
          <a:blip r:embed="rId2" cstate="print"/>
          <a:srcRect/>
          <a:stretch>
            <a:fillRect/>
          </a:stretch>
        </p:blipFill>
        <p:spPr bwMode="auto">
          <a:xfrm>
            <a:off x="381000" y="2133600"/>
            <a:ext cx="8176285" cy="3297238"/>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1"/>
                </a:solidFill>
              </a:rPr>
              <a:t>Cont……</a:t>
            </a:r>
          </a:p>
        </p:txBody>
      </p:sp>
      <p:pic>
        <p:nvPicPr>
          <p:cNvPr id="7170" name="Picture 2"/>
          <p:cNvPicPr>
            <a:picLocks noGrp="1" noChangeAspect="1" noChangeArrowheads="1"/>
          </p:cNvPicPr>
          <p:nvPr>
            <p:ph sz="quarter" idx="1"/>
          </p:nvPr>
        </p:nvPicPr>
        <p:blipFill>
          <a:blip r:embed="rId2" cstate="print"/>
          <a:srcRect/>
          <a:stretch>
            <a:fillRect/>
          </a:stretch>
        </p:blipFill>
        <p:spPr bwMode="auto">
          <a:xfrm>
            <a:off x="228600" y="1828800"/>
            <a:ext cx="8378179" cy="42672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1"/>
                </a:solidFill>
              </a:rPr>
              <a:t>Cont…..</a:t>
            </a:r>
          </a:p>
        </p:txBody>
      </p:sp>
      <p:pic>
        <p:nvPicPr>
          <p:cNvPr id="8194" name="Picture 2"/>
          <p:cNvPicPr>
            <a:picLocks noGrp="1" noChangeAspect="1" noChangeArrowheads="1"/>
          </p:cNvPicPr>
          <p:nvPr>
            <p:ph sz="quarter" idx="1"/>
          </p:nvPr>
        </p:nvPicPr>
        <p:blipFill>
          <a:blip r:embed="rId2" cstate="print"/>
          <a:srcRect/>
          <a:stretch>
            <a:fillRect/>
          </a:stretch>
        </p:blipFill>
        <p:spPr bwMode="auto">
          <a:xfrm>
            <a:off x="304799" y="1676400"/>
            <a:ext cx="8305801" cy="46482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2"/>
                </a:solidFill>
              </a:rPr>
              <a:t>Nursing</a:t>
            </a:r>
          </a:p>
        </p:txBody>
      </p:sp>
      <p:sp>
        <p:nvSpPr>
          <p:cNvPr id="3" name="Content Placeholder 2"/>
          <p:cNvSpPr>
            <a:spLocks noGrp="1"/>
          </p:cNvSpPr>
          <p:nvPr>
            <p:ph idx="1"/>
          </p:nvPr>
        </p:nvSpPr>
        <p:spPr/>
        <p:txBody>
          <a:bodyPr>
            <a:normAutofit/>
          </a:bodyPr>
          <a:lstStyle/>
          <a:p>
            <a:pPr>
              <a:buNone/>
            </a:pPr>
            <a:r>
              <a:rPr lang="en-US" sz="2800" dirty="0"/>
              <a:t>Definition: “It is the diagnosis and treatment of human responses to actual or potential health problems” (ANA 1980 )</a:t>
            </a:r>
          </a:p>
          <a:p>
            <a:pPr>
              <a:buNone/>
            </a:pPr>
            <a:r>
              <a:rPr lang="en-US" sz="2800" dirty="0"/>
              <a:t>Nursing is the art and science that involves working with individual, families, and communities to promote wellness of body, mind, and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2"/>
                </a:solidFill>
              </a:rPr>
              <a:t>Nursing……</a:t>
            </a:r>
          </a:p>
        </p:txBody>
      </p:sp>
      <p:sp>
        <p:nvSpPr>
          <p:cNvPr id="3" name="Content Placeholder 2"/>
          <p:cNvSpPr>
            <a:spLocks noGrp="1"/>
          </p:cNvSpPr>
          <p:nvPr>
            <p:ph idx="1"/>
          </p:nvPr>
        </p:nvSpPr>
        <p:spPr/>
        <p:txBody>
          <a:bodyPr/>
          <a:lstStyle/>
          <a:p>
            <a:pPr>
              <a:buNone/>
            </a:pPr>
            <a:r>
              <a:rPr lang="en-US" dirty="0"/>
              <a:t>Definition “ It is assisting the individual, sick or well in the performance of those activities contributing to health or its recovery (to peaceful death) that he will perform unaided, if he had the necessary strength, will or knowledge and to do this in such a way as to help him gain independence as rapidly as possible” (Virginia Henderson 1960). </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Nursing Process</a:t>
            </a:r>
          </a:p>
        </p:txBody>
      </p:sp>
      <p:sp>
        <p:nvSpPr>
          <p:cNvPr id="3" name="Content Placeholder 2"/>
          <p:cNvSpPr>
            <a:spLocks noGrp="1"/>
          </p:cNvSpPr>
          <p:nvPr>
            <p:ph idx="1"/>
          </p:nvPr>
        </p:nvSpPr>
        <p:spPr/>
        <p:txBody>
          <a:bodyPr>
            <a:normAutofit fontScale="92500" lnSpcReduction="10000"/>
          </a:bodyPr>
          <a:lstStyle/>
          <a:p>
            <a:pPr>
              <a:buNone/>
            </a:pPr>
            <a:r>
              <a:rPr lang="en-US" dirty="0"/>
              <a:t>A systematic problem solving approach used to identify, prevent and treat actual or potential health problems and promote wellness.</a:t>
            </a:r>
          </a:p>
          <a:p>
            <a:pPr>
              <a:buNone/>
            </a:pPr>
            <a:r>
              <a:rPr lang="en-US" dirty="0"/>
              <a:t>It involves the following steps</a:t>
            </a:r>
          </a:p>
          <a:p>
            <a:pPr marL="231775" indent="-231775"/>
            <a:r>
              <a:rPr lang="en-US" dirty="0"/>
              <a:t>Assessment</a:t>
            </a:r>
          </a:p>
          <a:p>
            <a:pPr marL="231775" indent="-231775"/>
            <a:r>
              <a:rPr lang="en-US" dirty="0"/>
              <a:t>Nursing Diagnosis</a:t>
            </a:r>
          </a:p>
          <a:p>
            <a:pPr marL="231775" indent="-231775"/>
            <a:r>
              <a:rPr lang="en-US" dirty="0"/>
              <a:t>Planning</a:t>
            </a:r>
          </a:p>
          <a:p>
            <a:pPr marL="231775" indent="-231775"/>
            <a:r>
              <a:rPr lang="en-US" dirty="0"/>
              <a:t>Implementation</a:t>
            </a:r>
          </a:p>
          <a:p>
            <a:pPr marL="231775" indent="-231775"/>
            <a:r>
              <a:rPr lang="en-US" dirty="0"/>
              <a:t>Evaluation</a:t>
            </a:r>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endParaRPr lang="en-US"/>
          </a:p>
        </p:txBody>
      </p:sp>
      <p:sp>
        <p:nvSpPr>
          <p:cNvPr id="3" name="Content Placeholder 2"/>
          <p:cNvSpPr>
            <a:spLocks noGrp="1"/>
          </p:cNvSpPr>
          <p:nvPr>
            <p:ph idx="1"/>
          </p:nvPr>
        </p:nvSpPr>
        <p:spPr>
          <a:solidFill>
            <a:schemeClr val="accent2"/>
          </a:solidFill>
        </p:spPr>
        <p:txBody>
          <a:bodyPr/>
          <a:lstStyle/>
          <a:p>
            <a:endParaRPr lang="en-US"/>
          </a:p>
        </p:txBody>
      </p:sp>
      <p:pic>
        <p:nvPicPr>
          <p:cNvPr id="4" name="Picture 2" descr="The Nursing Process"/>
          <p:cNvPicPr>
            <a:picLocks noChangeAspect="1" noChangeArrowheads="1"/>
          </p:cNvPicPr>
          <p:nvPr/>
        </p:nvPicPr>
        <p:blipFill>
          <a:blip r:embed="rId2" cstate="print"/>
          <a:srcRect/>
          <a:stretch>
            <a:fillRect/>
          </a:stretch>
        </p:blipFill>
        <p:spPr bwMode="auto">
          <a:xfrm>
            <a:off x="0" y="0"/>
            <a:ext cx="9144000" cy="6858000"/>
          </a:xfrm>
          <a:prstGeom prst="rect">
            <a:avLst/>
          </a:prstGeom>
          <a:solidFill>
            <a:schemeClr val="accent2"/>
          </a:solid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1"/>
                </a:solidFill>
              </a:rPr>
              <a:t>Goals of Nursing process</a:t>
            </a:r>
          </a:p>
        </p:txBody>
      </p:sp>
      <p:sp>
        <p:nvSpPr>
          <p:cNvPr id="3" name="Content Placeholder 2"/>
          <p:cNvSpPr>
            <a:spLocks noGrp="1"/>
          </p:cNvSpPr>
          <p:nvPr>
            <p:ph idx="1"/>
          </p:nvPr>
        </p:nvSpPr>
        <p:spPr/>
        <p:txBody>
          <a:bodyPr>
            <a:normAutofit/>
          </a:bodyPr>
          <a:lstStyle/>
          <a:p>
            <a:pPr>
              <a:buNone/>
            </a:pPr>
            <a:r>
              <a:rPr lang="en-US" sz="2800" dirty="0"/>
              <a:t>It is to identify a client ’s health care status,and actual and potential health problems, to establish plans to meet the identified needs, and to deliver specific nursiong intervention to address those needs.</a:t>
            </a:r>
          </a:p>
          <a:p>
            <a:pPr marL="231775" indent="-231775"/>
            <a:r>
              <a:rPr lang="en-US" sz="2800" dirty="0"/>
              <a:t>An organizational framework for the practice of nursing</a:t>
            </a:r>
            <a:endParaRPr lang="en-US" sz="2800" i="1" dirty="0"/>
          </a:p>
          <a:p>
            <a:pPr marL="231775" indent="-231775"/>
            <a:r>
              <a:rPr lang="en-US" sz="2800" dirty="0"/>
              <a:t>Orderly, systematic ,central to all nursing care</a:t>
            </a:r>
          </a:p>
          <a:p>
            <a:pPr marL="231775" indent="-231775"/>
            <a:r>
              <a:rPr lang="en-US" sz="2800" dirty="0"/>
              <a:t>Encompass (cover) all steps taken by the nurse in caring for a patient</a:t>
            </a:r>
          </a:p>
          <a:p>
            <a:pPr>
              <a:buNone/>
            </a:pP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qa"/>
          <p:cNvPicPr>
            <a:picLocks noGrp="1" noChangeAspect="1" noChangeArrowheads="1"/>
          </p:cNvPicPr>
          <p:nvPr>
            <p:ph idx="1"/>
          </p:nvPr>
        </p:nvPicPr>
        <p:blipFill>
          <a:blip r:embed="rId2" cstate="print"/>
          <a:srcRect/>
          <a:stretch>
            <a:fillRect/>
          </a:stretch>
        </p:blipFill>
        <p:spPr bwMode="auto">
          <a:xfrm>
            <a:off x="609600" y="1447800"/>
            <a:ext cx="7772398" cy="38862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lower-thanks"/>
          <p:cNvPicPr>
            <a:picLocks noGrp="1" noChangeAspect="1" noChangeArrowheads="1"/>
          </p:cNvPicPr>
          <p:nvPr>
            <p:ph idx="1"/>
          </p:nvPr>
        </p:nvPicPr>
        <p:blipFill>
          <a:blip r:embed="rId2" cstate="print"/>
          <a:srcRect/>
          <a:stretch>
            <a:fillRect/>
          </a:stretch>
        </p:blipFill>
        <p:spPr bwMode="auto">
          <a:xfrm>
            <a:off x="609600" y="1295401"/>
            <a:ext cx="8001000" cy="516736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1"/>
                </a:solidFill>
              </a:rPr>
              <a:t>References</a:t>
            </a:r>
          </a:p>
        </p:txBody>
      </p:sp>
      <p:sp>
        <p:nvSpPr>
          <p:cNvPr id="3" name="Content Placeholder 2"/>
          <p:cNvSpPr>
            <a:spLocks noGrp="1"/>
          </p:cNvSpPr>
          <p:nvPr>
            <p:ph idx="1"/>
          </p:nvPr>
        </p:nvSpPr>
        <p:spPr/>
        <p:txBody>
          <a:bodyPr/>
          <a:lstStyle/>
          <a:p>
            <a:r>
              <a:rPr lang="en-US" dirty="0"/>
              <a:t>Andrea Ackermann, Mount St. Mary College, Critical-thinking-the-nursing-process 2001.</a:t>
            </a:r>
          </a:p>
          <a:p>
            <a:r>
              <a:rPr lang="en-US" dirty="0">
                <a:hlinkClick r:id="rId2"/>
              </a:rPr>
              <a:t>http://www.umanitoba.ca/nursing/courses/128,(2005</a:t>
            </a:r>
            <a:r>
              <a:rPr lang="en-US" dirty="0"/>
              <a:t>)</a:t>
            </a:r>
          </a:p>
          <a:p>
            <a:r>
              <a:rPr lang="en-US" dirty="0"/>
              <a:t>Sara-jo Wiscombe, Nursing Process ,Wallace Community College ,May 22,2001.</a:t>
            </a:r>
          </a:p>
          <a:p>
            <a:r>
              <a:rPr lang="en-US" sz="2800" dirty="0"/>
              <a:t> Tucker C, MODULE A INTRODUCTION TO NURSING Process, August 21, 2002 .</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0</TotalTime>
  <Words>726</Words>
  <Application>Microsoft Office PowerPoint</Application>
  <PresentationFormat>On-screen Show (4:3)</PresentationFormat>
  <Paragraphs>91</Paragraphs>
  <Slides>26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Wingdings</vt:lpstr>
      <vt:lpstr>Office Theme</vt:lpstr>
      <vt:lpstr>Goals of Nursing and Related Concepts</vt:lpstr>
      <vt:lpstr>OBJECTIVES</vt:lpstr>
      <vt:lpstr>  Human Needs</vt:lpstr>
      <vt:lpstr>  Human Needs</vt:lpstr>
      <vt:lpstr>Maslow's hierarchy of human needs</vt:lpstr>
      <vt:lpstr>Maslow's Hierarchy of Needs </vt:lpstr>
      <vt:lpstr>Basic Human Needs</vt:lpstr>
      <vt:lpstr>10 Basic Human Needs</vt:lpstr>
      <vt:lpstr>World Health Organization</vt:lpstr>
      <vt:lpstr>WHO…….</vt:lpstr>
      <vt:lpstr>Conceptual Framework for generic BSN program</vt:lpstr>
      <vt:lpstr>Cont……</vt:lpstr>
      <vt:lpstr>Cont….</vt:lpstr>
      <vt:lpstr>Cont….</vt:lpstr>
      <vt:lpstr>Cont…..</vt:lpstr>
      <vt:lpstr>Cont……</vt:lpstr>
      <vt:lpstr>Cont……</vt:lpstr>
      <vt:lpstr>Cont…..</vt:lpstr>
      <vt:lpstr>Nursing</vt:lpstr>
      <vt:lpstr>Nursing……</vt:lpstr>
      <vt:lpstr>Nursing Process</vt:lpstr>
      <vt:lpstr>PowerPoint Presentation</vt:lpstr>
      <vt:lpstr>Goals of Nursing process</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Goals of Nursing and related concepts</dc:title>
  <dc:creator>Core m</dc:creator>
  <cp:lastModifiedBy>Muhammad jawad khan</cp:lastModifiedBy>
  <cp:revision>44</cp:revision>
  <dcterms:created xsi:type="dcterms:W3CDTF">2020-01-19T18:46:47Z</dcterms:created>
  <dcterms:modified xsi:type="dcterms:W3CDTF">2021-01-19T05:29:26Z</dcterms:modified>
</cp:coreProperties>
</file>