
<file path=[Content_Types].xml><?xml version="1.0" encoding="utf-8"?>
<Types xmlns="http://schemas.openxmlformats.org/package/2006/content-types">
  <Default ContentType="application/xml" Extension="xml"/>
  <Default ContentType="image/png" Extension="png"/>
  <Default ContentType="image/jpeg" Extension="jpeg"/>
  <Default ContentType="application/vnd.openxmlformats-package.relationships+xml" Extension="rels"/>
  <Override ContentType="application/vnd.openxmlformats-officedocument.theme+xml" PartName="/ppt/theme/theme2.xml"/>
  <Override ContentType="application/vnd.openxmlformats-officedocument.theme+xml" PartName="/ppt/theme/theme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slideMaster+xml" PartName="/ppt/slideMasters/slideMaster1.xml"/>
  <Override ContentType="application/vnd.openxmlformats-officedocument.presentationml.notesMaster+xml" PartName="/ppt/notesMasters/notesMaster1.xml"/>
  <Override ContentType="application/vnd.openxmlformats-officedocument.presentationml.slideLayout+xml" PartName="/ppt/slideLayouts/slideLayout3.xml"/>
  <Override ContentType="application/vnd.openxmlformats-officedocument.presentationml.slideLayout+xml" PartName="/ppt/slideLayouts/slideLayout1.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9.xml"/>
  <Override ContentType="application/vnd.openxmlformats-officedocument.presentationml.slideLayout+xml" PartName="/ppt/slideLayouts/slideLayout11.xml"/>
  <Override ContentType="application/vnd.openxmlformats-officedocument.presentationml.slideLayout+xml" PartName="/ppt/slideLayouts/slideLayout10.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viewProps+xml" PartName="/ppt/viewProps1.xml"/>
  <Override ContentType="application/vnd.openxmlformats-officedocument.presentationml.slide+xml" PartName="/ppt/slides/slide10.xml"/>
  <Override ContentType="application/vnd.openxmlformats-officedocument.presentationml.slide+xml" PartName="/ppt/slides/slide8.xml"/>
  <Override ContentType="application/vnd.openxmlformats-officedocument.presentationml.slide+xml" PartName="/ppt/slides/slide16.xml"/>
  <Override ContentType="application/vnd.openxmlformats-officedocument.presentationml.slide+xml" PartName="/ppt/slides/slide13.xml"/>
  <Override ContentType="application/vnd.openxmlformats-officedocument.presentationml.slide+xml" PartName="/ppt/slides/slide27.xml"/>
  <Override ContentType="application/vnd.openxmlformats-officedocument.presentationml.slide+xml" PartName="/ppt/slides/slide23.xml"/>
  <Override ContentType="application/vnd.openxmlformats-officedocument.presentationml.slide+xml" PartName="/ppt/slides/slide19.xml"/>
  <Override ContentType="application/vnd.openxmlformats-officedocument.presentationml.slide+xml" PartName="/ppt/slides/slide30.xml"/>
  <Override ContentType="application/vnd.openxmlformats-officedocument.presentationml.slide+xml" PartName="/ppt/slides/slide5.xml"/>
  <Override ContentType="application/vnd.openxmlformats-officedocument.presentationml.slide+xml" PartName="/ppt/slides/slide25.xml"/>
  <Override ContentType="application/vnd.openxmlformats-officedocument.presentationml.slide+xml" PartName="/ppt/slides/slide2.xml"/>
  <Override ContentType="application/vnd.openxmlformats-officedocument.presentationml.slide+xml" PartName="/ppt/slides/slide33.xml"/>
  <Override ContentType="application/vnd.openxmlformats-officedocument.presentationml.slide+xml" PartName="/ppt/slides/slide31.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11.xml"/>
  <Override ContentType="application/vnd.openxmlformats-officedocument.presentationml.slide+xml" PartName="/ppt/slides/slide4.xml"/>
  <Override ContentType="application/vnd.openxmlformats-officedocument.presentationml.slide+xml" PartName="/ppt/slides/slide14.xml"/>
  <Override ContentType="application/vnd.openxmlformats-officedocument.presentationml.slide+xml" PartName="/ppt/slides/slide7.xml"/>
  <Override ContentType="application/vnd.openxmlformats-officedocument.presentationml.slide+xml" PartName="/ppt/slides/slide22.xml"/>
  <Override ContentType="application/vnd.openxmlformats-officedocument.presentationml.slide+xml" PartName="/ppt/slides/slide28.xml"/>
  <Override ContentType="application/vnd.openxmlformats-officedocument.presentationml.slide+xml" PartName="/ppt/slides/slide32.xml"/>
  <Override ContentType="application/vnd.openxmlformats-officedocument.presentationml.slide+xml" PartName="/ppt/slides/slide26.xml"/>
  <Override ContentType="application/vnd.openxmlformats-officedocument.presentationml.slide+xml" PartName="/ppt/slides/slide15.xml"/>
  <Override ContentType="application/vnd.openxmlformats-officedocument.presentationml.slide+xml" PartName="/ppt/slides/slide18.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6.xml"/>
  <Override ContentType="application/vnd.openxmlformats-officedocument.presentationml.slide+xml" PartName="/ppt/slides/slide24.xml"/>
  <Override ContentType="application/vnd.openxmlformats-officedocument.presentationml.slide+xml" PartName="/ppt/slides/slide1.xml"/>
  <Override ContentType="application/vnd.openxmlformats-officedocument.presentationml.slide+xml" PartName="/ppt/slides/slide12.xml"/>
  <Override ContentType="application/vnd.openxmlformats-officedocument.presentationml.slide+xml" PartName="/ppt/slides/slide9.xml"/>
  <Override ContentType="application/vnd.openxmlformats-officedocument.presentationml.slide+xml" PartName="/ppt/slides/slide21.xml"/>
  <Override ContentType="application/vnd.openxmlformats-officedocument.presentationml.presentation.main+xml" PartName="/ppt/presentation.xml"/>
  <Override ContentType="application/vnd.openxmlformats-officedocument.presentationml.presProps+xml" PartName="/ppt/pres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6858000" cx="9144000"/>
  <p:notesSz cx="6858000" cy="9144000"/>
  <p:defaultTextStyle>
    <a:defPPr lvl="0">
      <a:defRPr lang="en-US"/>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2" Type="http://schemas.openxmlformats.org/officeDocument/2006/relationships/slide" Target="slides/slide7.xml"/><Relationship Id="rId28" Type="http://schemas.openxmlformats.org/officeDocument/2006/relationships/slide" Target="slides/slide23.xml"/><Relationship Id="rId16" Type="http://schemas.openxmlformats.org/officeDocument/2006/relationships/slide" Target="slides/slide11.xml"/><Relationship Id="rId38" Type="http://schemas.openxmlformats.org/officeDocument/2006/relationships/slide" Target="slides/slide33.xml"/><Relationship Id="rId20" Type="http://schemas.openxmlformats.org/officeDocument/2006/relationships/slide" Target="slides/slide15.xml"/><Relationship Id="rId15" Type="http://schemas.openxmlformats.org/officeDocument/2006/relationships/slide" Target="slides/slide10.xml"/><Relationship Id="rId11" Type="http://schemas.openxmlformats.org/officeDocument/2006/relationships/slide" Target="slides/slide6.xml"/><Relationship Id="rId25" Type="http://schemas.openxmlformats.org/officeDocument/2006/relationships/slide" Target="slides/slide20.xml"/><Relationship Id="rId14" Type="http://schemas.openxmlformats.org/officeDocument/2006/relationships/slide" Target="slides/slide9.xml"/><Relationship Id="rId7" Type="http://schemas.openxmlformats.org/officeDocument/2006/relationships/slide" Target="slides/slide2.xml"/><Relationship Id="rId29" Type="http://schemas.openxmlformats.org/officeDocument/2006/relationships/slide" Target="slides/slide24.xml"/><Relationship Id="rId27" Type="http://schemas.openxmlformats.org/officeDocument/2006/relationships/slide" Target="slides/slide22.xml"/><Relationship Id="rId35" Type="http://schemas.openxmlformats.org/officeDocument/2006/relationships/slide" Target="slides/slide30.xml"/><Relationship Id="rId13" Type="http://schemas.openxmlformats.org/officeDocument/2006/relationships/slide" Target="slides/slide8.xml"/><Relationship Id="rId8" Type="http://schemas.openxmlformats.org/officeDocument/2006/relationships/slide" Target="slides/slide3.xml"/><Relationship Id="rId34" Type="http://schemas.openxmlformats.org/officeDocument/2006/relationships/slide" Target="slides/slide29.xml"/><Relationship Id="rId4" Type="http://schemas.openxmlformats.org/officeDocument/2006/relationships/slideMaster" Target="slideMasters/slideMaster1.xml"/><Relationship Id="rId9" Type="http://schemas.openxmlformats.org/officeDocument/2006/relationships/slide" Target="slides/slide4.xml"/><Relationship Id="rId31" Type="http://schemas.openxmlformats.org/officeDocument/2006/relationships/slide" Target="slides/slide26.xml"/><Relationship Id="rId33" Type="http://schemas.openxmlformats.org/officeDocument/2006/relationships/slide" Target="slides/slide28.xml"/><Relationship Id="rId22" Type="http://schemas.openxmlformats.org/officeDocument/2006/relationships/slide" Target="slides/slide17.xml"/><Relationship Id="rId1" Type="http://schemas.openxmlformats.org/officeDocument/2006/relationships/theme" Target="theme/theme1.xml"/><Relationship Id="rId30" Type="http://schemas.openxmlformats.org/officeDocument/2006/relationships/slide" Target="slides/slide25.xml"/><Relationship Id="rId18" Type="http://schemas.openxmlformats.org/officeDocument/2006/relationships/slide" Target="slides/slide13.xml"/><Relationship Id="rId5" Type="http://schemas.openxmlformats.org/officeDocument/2006/relationships/notesMaster" Target="notesMasters/notesMaster1.xml"/><Relationship Id="rId26" Type="http://schemas.openxmlformats.org/officeDocument/2006/relationships/slide" Target="slides/slide21.xml"/><Relationship Id="rId24" Type="http://schemas.openxmlformats.org/officeDocument/2006/relationships/slide" Target="slides/slide19.xml"/><Relationship Id="rId36" Type="http://schemas.openxmlformats.org/officeDocument/2006/relationships/slide" Target="slides/slide31.xml"/><Relationship Id="rId23" Type="http://schemas.openxmlformats.org/officeDocument/2006/relationships/slide" Target="slides/slide18.xml"/><Relationship Id="rId21" Type="http://schemas.openxmlformats.org/officeDocument/2006/relationships/slide" Target="slides/slide16.xml"/><Relationship Id="rId2" Type="http://schemas.openxmlformats.org/officeDocument/2006/relationships/viewProps" Target="viewProps1.xml"/><Relationship Id="rId32" Type="http://schemas.openxmlformats.org/officeDocument/2006/relationships/slide" Target="slides/slide27.xml"/><Relationship Id="rId10" Type="http://schemas.openxmlformats.org/officeDocument/2006/relationships/slide" Target="slides/slide5.xml"/><Relationship Id="rId19" Type="http://schemas.openxmlformats.org/officeDocument/2006/relationships/slide" Target="slides/slide14.xml"/><Relationship Id="rId17" Type="http://schemas.openxmlformats.org/officeDocument/2006/relationships/slide" Target="slides/slide12.xml"/><Relationship Id="rId3" Type="http://schemas.openxmlformats.org/officeDocument/2006/relationships/presProps" Target="presProps1.xml"/><Relationship Id="rId6" Type="http://schemas.openxmlformats.org/officeDocument/2006/relationships/slide" Target="slides/slide1.xml"/><Relationship Id="rId37"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AC771-9174-46CB-A0FF-9B19F55595C1}" type="datetimeFigureOut">
              <a:rPr lang="en-US" smtClean="0"/>
              <a:t>1/25/2021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6717F2-4445-4CEA-9236-6909C6F7003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486717F2-4445-4CEA-9236-6909C6F7003A}" type="slidenum">
              <a:rPr lang="en-US" smtClean="0"/>
              <a:t>4</a:t>
            </a:fld>
            <a:endParaRPr lang="en-US"/>
          </a:p>
        </p:txBody>
      </p:sp>
    </p:spTree>
    <p:extLst>
      <p:ext uri="{BB962C8B-B14F-4D97-AF65-F5344CB8AC3E}">
        <p14:creationId xmlns:p14="http://schemas.microsoft.com/office/powerpoint/2010/main" val="174958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Specific activities characteristic of the caregiver role include feeding, bathing, and administering medications.</a:t>
            </a:r>
          </a:p>
          <a:p>
            <a:endParaRPr lang="en-US" dirty="0"/>
          </a:p>
        </p:txBody>
      </p:sp>
      <p:sp>
        <p:nvSpPr>
          <p:cNvPr id="4" name="Slide Number Placeholder 3"/>
          <p:cNvSpPr>
            <a:spLocks noGrp="1"/>
          </p:cNvSpPr>
          <p:nvPr>
            <p:ph type="sldNum" sz="quarter" idx="10"/>
          </p:nvPr>
        </p:nvSpPr>
        <p:spPr/>
        <p:txBody>
          <a:bodyPr/>
          <a:lstStyle/>
          <a:p>
            <a:fld id="{486717F2-4445-4CEA-9236-6909C6F7003A}" type="slidenum">
              <a:rPr lang="en-US" smtClean="0"/>
              <a:t>16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6717F2-4445-4CEA-9236-6909C6F7003A}" type="slidenum">
              <a:rPr lang="en-US" smtClean="0"/>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C09688A-898E-4992-BD50-02F641EFAF10}" type="datetimeFigureOut">
              <a:rPr lang="en-US" smtClean="0"/>
              <a:pPr/>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09688A-898E-4992-BD50-02F641EFAF10}" type="datetimeFigureOut">
              <a:rPr lang="en-US" smtClean="0"/>
              <a:pPr/>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09688A-898E-4992-BD50-02F641EFAF10}" type="datetimeFigureOut">
              <a:rPr lang="en-US" smtClean="0"/>
              <a:pPr/>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09688A-898E-4992-BD50-02F641EFAF10}" type="datetimeFigureOut">
              <a:rPr lang="en-US" smtClean="0"/>
              <a:pPr/>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09688A-898E-4992-BD50-02F641EFAF10}" type="datetimeFigureOut">
              <a:rPr lang="en-US" smtClean="0"/>
              <a:pPr/>
              <a:t>1/25/2021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09688A-898E-4992-BD50-02F641EFAF10}" type="datetimeFigureOut">
              <a:rPr lang="en-US" smtClean="0"/>
              <a:pPr/>
              <a:t>1/25/2021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09688A-898E-4992-BD50-02F641EFAF10}" type="datetimeFigureOut">
              <a:rPr lang="en-US" smtClean="0"/>
              <a:pPr/>
              <a:t>1/25/2021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09688A-898E-4992-BD50-02F641EFAF10}" type="datetimeFigureOut">
              <a:rPr lang="en-US" smtClean="0"/>
              <a:pPr/>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09688A-898E-4992-BD50-02F641EFAF10}" type="datetimeFigureOut">
              <a:rPr lang="en-US" smtClean="0"/>
              <a:pPr/>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09688A-898E-4992-BD50-02F641EFAF10}" type="datetimeFigureOut">
              <a:rPr lang="en-US" smtClean="0"/>
              <a:pPr/>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09688A-898E-4992-BD50-02F641EFAF10}" type="datetimeFigureOut">
              <a:rPr lang="en-US" smtClean="0"/>
              <a:pPr/>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CADADF-72C9-4061-9173-E2EC9959FC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09688A-898E-4992-BD50-02F641EFAF10}" type="datetimeFigureOut">
              <a:rPr lang="en-US" smtClean="0"/>
              <a:pPr/>
              <a:t>1/25/2021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CADADF-72C9-4061-9173-E2EC9959FC3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2"/>
          </a:solidFill>
        </p:spPr>
        <p:txBody>
          <a:bodyPr/>
          <a:lstStyle/>
          <a:p>
            <a:r>
              <a:rPr lang="en-US" b="1" dirty="0">
                <a:solidFill>
                  <a:schemeClr val="bg2"/>
                </a:solidFill>
              </a:rPr>
              <a:t>Roles of the Nurse in Health Care</a:t>
            </a:r>
          </a:p>
        </p:txBody>
      </p:sp>
      <p:sp>
        <p:nvSpPr>
          <p:cNvPr id="3" name="Subtitle 2"/>
          <p:cNvSpPr>
            <a:spLocks noGrp="1"/>
          </p:cNvSpPr>
          <p:nvPr>
            <p:ph type="subTitle" idx="1"/>
          </p:nvPr>
        </p:nvSpPr>
        <p:spPr>
          <a:solidFill>
            <a:schemeClr val="accent2"/>
          </a:solidFill>
        </p:spPr>
        <p:txBody>
          <a:bodyPr/>
          <a:lstStyle/>
          <a:p>
            <a:r>
              <a:rPr lang="en-US" b="1" dirty="0">
                <a:solidFill>
                  <a:schemeClr val="bg2"/>
                </a:solidFill>
              </a:rPr>
              <a:t>By : Ibne Amin</a:t>
            </a:r>
          </a:p>
          <a:p>
            <a:r>
              <a:rPr lang="en-US" b="1" dirty="0">
                <a:solidFill>
                  <a:schemeClr val="bg2"/>
                </a:solidFill>
              </a:rPr>
              <a:t>BSN,MSN</a:t>
            </a:r>
          </a:p>
          <a:p>
            <a:r>
              <a:rPr lang="en-US" b="1" dirty="0">
                <a:solidFill>
                  <a:schemeClr val="bg2"/>
                </a:solidFill>
              </a:rPr>
              <a:t>Khyber Medical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Objectives</a:t>
            </a:r>
          </a:p>
        </p:txBody>
      </p:sp>
      <p:sp>
        <p:nvSpPr>
          <p:cNvPr id="3" name="Content Placeholder 2"/>
          <p:cNvSpPr>
            <a:spLocks noGrp="1"/>
          </p:cNvSpPr>
          <p:nvPr>
            <p:ph idx="1"/>
          </p:nvPr>
        </p:nvSpPr>
        <p:spPr/>
        <p:txBody>
          <a:bodyPr>
            <a:normAutofit/>
          </a:bodyPr>
          <a:lstStyle/>
          <a:p>
            <a:pPr>
              <a:buNone/>
            </a:pPr>
            <a:r>
              <a:rPr lang="en-US" sz="2800" dirty="0"/>
              <a:t> 1.    </a:t>
            </a:r>
            <a:r>
              <a:rPr lang="en-US" sz="2800" b="1" dirty="0"/>
              <a:t>Professional</a:t>
            </a:r>
          </a:p>
          <a:p>
            <a:pPr>
              <a:buNone/>
            </a:pPr>
            <a:r>
              <a:rPr lang="en-US" sz="2800" dirty="0"/>
              <a:t>2.    </a:t>
            </a:r>
            <a:r>
              <a:rPr lang="en-US" sz="2800" b="1" dirty="0"/>
              <a:t>Characteristics</a:t>
            </a:r>
            <a:r>
              <a:rPr lang="en-US" sz="2800" dirty="0"/>
              <a:t> of a </a:t>
            </a:r>
            <a:r>
              <a:rPr lang="en-US" sz="2800" b="1" dirty="0"/>
              <a:t>Profession</a:t>
            </a:r>
            <a:endParaRPr lang="en-US" sz="2800" dirty="0"/>
          </a:p>
          <a:p>
            <a:pPr>
              <a:buNone/>
            </a:pPr>
            <a:r>
              <a:rPr lang="en-US" sz="2800" dirty="0"/>
              <a:t>3.    Role of the </a:t>
            </a:r>
            <a:r>
              <a:rPr lang="en-US" sz="2800" b="1" dirty="0"/>
              <a:t>Professional nurse</a:t>
            </a:r>
            <a:endParaRPr lang="en-US" sz="2800" dirty="0"/>
          </a:p>
          <a:p>
            <a:pPr>
              <a:buNone/>
            </a:pPr>
            <a:r>
              <a:rPr lang="en-US" sz="2800" dirty="0"/>
              <a:t>4.    Description of </a:t>
            </a:r>
            <a:r>
              <a:rPr lang="en-US" sz="2800" b="1" dirty="0"/>
              <a:t>Career roles</a:t>
            </a:r>
            <a:endParaRPr lang="en-US" sz="2800" dirty="0"/>
          </a:p>
          <a:p>
            <a:pPr>
              <a:buNone/>
            </a:pPr>
            <a:r>
              <a:rPr lang="en-US" sz="2800" dirty="0"/>
              <a:t>5.    Description of role as </a:t>
            </a:r>
            <a:r>
              <a:rPr lang="en-US" sz="2800" b="1" dirty="0"/>
              <a:t>Communicator</a:t>
            </a:r>
            <a:endParaRPr lang="en-US" sz="2800" dirty="0"/>
          </a:p>
          <a:p>
            <a:pPr>
              <a:buNone/>
            </a:pPr>
            <a:r>
              <a:rPr lang="en-US" sz="2800" dirty="0"/>
              <a:t>6.    Description of role as a </a:t>
            </a:r>
            <a:r>
              <a:rPr lang="en-US" sz="2800" b="1" dirty="0"/>
              <a:t>Teacher</a:t>
            </a:r>
            <a:endParaRPr lang="en-US" sz="2800" dirty="0"/>
          </a:p>
          <a:p>
            <a:pPr>
              <a:buNone/>
            </a:pPr>
            <a:r>
              <a:rPr lang="en-US" sz="2800" dirty="0"/>
              <a:t>7.    Description of role as </a:t>
            </a:r>
            <a:r>
              <a:rPr lang="en-US" sz="2800" b="1" dirty="0"/>
              <a:t>Counselor</a:t>
            </a:r>
            <a:endParaRPr lang="en-US" sz="2800" dirty="0"/>
          </a:p>
          <a:p>
            <a:pPr>
              <a:buNone/>
            </a:pP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 Professional</a:t>
            </a:r>
            <a:endParaRPr lang="en-US" sz="3600" b="1" dirty="0"/>
          </a:p>
        </p:txBody>
      </p:sp>
      <p:sp>
        <p:nvSpPr>
          <p:cNvPr id="3" name="Content Placeholder 2"/>
          <p:cNvSpPr>
            <a:spLocks noGrp="1"/>
          </p:cNvSpPr>
          <p:nvPr>
            <p:ph idx="1"/>
          </p:nvPr>
        </p:nvSpPr>
        <p:spPr/>
        <p:txBody>
          <a:bodyPr>
            <a:normAutofit/>
          </a:bodyPr>
          <a:lstStyle/>
          <a:p>
            <a:pPr>
              <a:buNone/>
            </a:pPr>
            <a:r>
              <a:rPr lang="en-US" sz="2800" dirty="0"/>
              <a:t>A person who belongs to one of the profession.</a:t>
            </a:r>
          </a:p>
          <a:p>
            <a:pPr>
              <a:buNone/>
            </a:pPr>
            <a:r>
              <a:rPr lang="en-US" sz="2800" dirty="0"/>
              <a:t>A </a:t>
            </a:r>
            <a:r>
              <a:rPr lang="en-US" sz="2800" b="1" dirty="0"/>
              <a:t>professional</a:t>
            </a:r>
            <a:r>
              <a:rPr lang="en-US" sz="2800" dirty="0"/>
              <a:t> is a member of a profession or any person who earns their living from a specified professional activity. The term also describes the standards of education and training that prepare members of the profession with the particular </a:t>
            </a:r>
            <a:r>
              <a:rPr lang="en-US" sz="2800" dirty="0">
                <a:solidFill>
                  <a:srgbClr val="FF0000"/>
                </a:solidFill>
              </a:rPr>
              <a:t>knowledge</a:t>
            </a:r>
            <a:r>
              <a:rPr lang="en-US" sz="2800" dirty="0"/>
              <a:t> and</a:t>
            </a:r>
            <a:r>
              <a:rPr lang="en-US" sz="2800" dirty="0">
                <a:solidFill>
                  <a:srgbClr val="FF0000"/>
                </a:solidFill>
              </a:rPr>
              <a:t> skills </a:t>
            </a:r>
            <a:r>
              <a:rPr lang="en-US" sz="2800" dirty="0"/>
              <a:t>necessary to perform their specific role within that profession</a:t>
            </a:r>
          </a:p>
          <a:p>
            <a:pPr>
              <a:buNone/>
            </a:pPr>
            <a:endParaRPr lang="en-US" sz="2800" dirty="0"/>
          </a:p>
          <a:p>
            <a:pPr>
              <a:buNone/>
            </a:pP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2A5C2-F772-40E5-9A25-31B4BC8DC933}"/>
              </a:ext>
            </a:extLst>
          </p:cNvPr>
          <p:cNvSpPr>
            <a:spLocks noGrp="1"/>
          </p:cNvSpPr>
          <p:nvPr>
            <p:ph type="title"/>
          </p:nvPr>
        </p:nvSpPr>
        <p:spPr>
          <a:solidFill>
            <a:schemeClr val="accent2"/>
          </a:solidFill>
        </p:spPr>
        <p:txBody>
          <a:bodyPr>
            <a:normAutofit/>
          </a:bodyPr>
          <a:lstStyle/>
          <a:p>
            <a:r>
              <a:rPr lang="en-US" sz="4000" b="1" dirty="0">
                <a:solidFill>
                  <a:schemeClr val="bg2"/>
                </a:solidFill>
              </a:rPr>
              <a:t>Professionalism</a:t>
            </a:r>
            <a:endParaRPr lang="LID4096" sz="4000" dirty="0"/>
          </a:p>
        </p:txBody>
      </p:sp>
      <p:sp>
        <p:nvSpPr>
          <p:cNvPr id="3" name="Content Placeholder 2">
            <a:extLst>
              <a:ext uri="{FF2B5EF4-FFF2-40B4-BE49-F238E27FC236}">
                <a16:creationId xmlns:a16="http://schemas.microsoft.com/office/drawing/2014/main" id="{5E8D4A33-2AFC-4755-A858-3597DDC54927}"/>
              </a:ext>
            </a:extLst>
          </p:cNvPr>
          <p:cNvSpPr>
            <a:spLocks noGrp="1"/>
          </p:cNvSpPr>
          <p:nvPr>
            <p:ph idx="1"/>
          </p:nvPr>
        </p:nvSpPr>
        <p:spPr/>
        <p:txBody>
          <a:bodyPr>
            <a:normAutofit/>
          </a:bodyPr>
          <a:lstStyle/>
          <a:p>
            <a:pPr marL="0" indent="0">
              <a:spcBef>
                <a:spcPts val="1200"/>
              </a:spcBef>
              <a:spcAft>
                <a:spcPts val="1200"/>
              </a:spcAft>
              <a:buNone/>
            </a:pPr>
            <a:r>
              <a:rPr lang="en-US" sz="2800" b="1" dirty="0">
                <a:ea typeface="Tahoma" pitchFamily="34" charset="0"/>
                <a:cs typeface="Tahoma" pitchFamily="34" charset="0"/>
              </a:rPr>
              <a:t>Professionalism </a:t>
            </a:r>
            <a:r>
              <a:rPr lang="en-US" sz="2800" dirty="0">
                <a:ea typeface="Tahoma" pitchFamily="34" charset="0"/>
                <a:cs typeface="Tahoma" pitchFamily="34" charset="0"/>
              </a:rPr>
              <a:t>refers to professional character, spirit, or methods. It is a set of attributes, a</a:t>
            </a:r>
            <a:r>
              <a:rPr lang="en-US" sz="2800" b="1" dirty="0">
                <a:ea typeface="Tahoma" pitchFamily="34" charset="0"/>
                <a:cs typeface="Tahoma" pitchFamily="34" charset="0"/>
              </a:rPr>
              <a:t> </a:t>
            </a:r>
            <a:r>
              <a:rPr lang="en-US" sz="2800" dirty="0">
                <a:ea typeface="Tahoma" pitchFamily="34" charset="0"/>
                <a:cs typeface="Tahoma" pitchFamily="34" charset="0"/>
              </a:rPr>
              <a:t>way of life that implies responsibility and commitment.</a:t>
            </a:r>
          </a:p>
          <a:p>
            <a:pPr marL="0" indent="0">
              <a:spcBef>
                <a:spcPts val="1200"/>
              </a:spcBef>
              <a:spcAft>
                <a:spcPts val="1200"/>
              </a:spcAft>
              <a:buNone/>
            </a:pPr>
            <a:r>
              <a:rPr lang="en-US" sz="2800" dirty="0">
                <a:ea typeface="Tahoma" pitchFamily="34" charset="0"/>
                <a:cs typeface="Tahoma" pitchFamily="34" charset="0"/>
              </a:rPr>
              <a:t> </a:t>
            </a:r>
            <a:r>
              <a:rPr lang="en-US" sz="2800" b="1" dirty="0">
                <a:ea typeface="Tahoma" pitchFamily="34" charset="0"/>
                <a:cs typeface="Tahoma" pitchFamily="34" charset="0"/>
              </a:rPr>
              <a:t>Professionalization </a:t>
            </a:r>
            <a:r>
              <a:rPr lang="en-US" sz="2800" dirty="0">
                <a:ea typeface="Tahoma" pitchFamily="34" charset="0"/>
                <a:cs typeface="Tahoma" pitchFamily="34" charset="0"/>
              </a:rPr>
              <a:t>is the process of becoming professional,</a:t>
            </a:r>
            <a:r>
              <a:rPr lang="en-US" sz="2800" b="1" dirty="0">
                <a:ea typeface="Tahoma" pitchFamily="34" charset="0"/>
                <a:cs typeface="Tahoma" pitchFamily="34" charset="0"/>
              </a:rPr>
              <a:t> </a:t>
            </a:r>
            <a:r>
              <a:rPr lang="en-US" sz="2800" dirty="0">
                <a:ea typeface="Tahoma" pitchFamily="34" charset="0"/>
                <a:cs typeface="Tahoma" pitchFamily="34" charset="0"/>
              </a:rPr>
              <a:t>that is, of acquiring characteristics considered to be professional.</a:t>
            </a:r>
          </a:p>
          <a:p>
            <a:endParaRPr lang="en-US" sz="2800" dirty="0"/>
          </a:p>
          <a:p>
            <a:pPr marL="0" indent="0">
              <a:buNone/>
            </a:pPr>
            <a:endParaRPr lang="LID4096" sz="2800" dirty="0"/>
          </a:p>
        </p:txBody>
      </p:sp>
    </p:spTree>
    <p:extLst>
      <p:ext uri="{BB962C8B-B14F-4D97-AF65-F5344CB8AC3E}">
        <p14:creationId xmlns:p14="http://schemas.microsoft.com/office/powerpoint/2010/main" val="3133710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D35C5-6863-4FB4-899D-8376859135C0}"/>
              </a:ext>
            </a:extLst>
          </p:cNvPr>
          <p:cNvSpPr>
            <a:spLocks noGrp="1"/>
          </p:cNvSpPr>
          <p:nvPr>
            <p:ph type="title"/>
          </p:nvPr>
        </p:nvSpPr>
        <p:spPr>
          <a:solidFill>
            <a:schemeClr val="accent2"/>
          </a:solidFill>
        </p:spPr>
        <p:txBody>
          <a:bodyPr>
            <a:normAutofit/>
          </a:bodyPr>
          <a:lstStyle/>
          <a:p>
            <a:r>
              <a:rPr lang="en-US" sz="4000" b="1" dirty="0">
                <a:solidFill>
                  <a:schemeClr val="bg1"/>
                </a:solidFill>
                <a:ea typeface="Tahoma" pitchFamily="34" charset="0"/>
                <a:cs typeface="Tahoma" pitchFamily="34" charset="0"/>
              </a:rPr>
              <a:t>Criteria of a Profession</a:t>
            </a:r>
            <a:endParaRPr lang="LID4096" sz="4000" dirty="0">
              <a:solidFill>
                <a:schemeClr val="bg1"/>
              </a:solidFill>
            </a:endParaRPr>
          </a:p>
        </p:txBody>
      </p:sp>
      <p:sp>
        <p:nvSpPr>
          <p:cNvPr id="3" name="Content Placeholder 2">
            <a:extLst>
              <a:ext uri="{FF2B5EF4-FFF2-40B4-BE49-F238E27FC236}">
                <a16:creationId xmlns:a16="http://schemas.microsoft.com/office/drawing/2014/main" id="{1670B0FB-1C00-4FFA-B820-086351A283DE}"/>
              </a:ext>
            </a:extLst>
          </p:cNvPr>
          <p:cNvSpPr>
            <a:spLocks noGrp="1"/>
          </p:cNvSpPr>
          <p:nvPr>
            <p:ph idx="1"/>
          </p:nvPr>
        </p:nvSpPr>
        <p:spPr/>
        <p:txBody>
          <a:bodyPr>
            <a:normAutofit/>
          </a:bodyPr>
          <a:lstStyle/>
          <a:p>
            <a:pPr>
              <a:spcBef>
                <a:spcPts val="1200"/>
              </a:spcBef>
              <a:spcAft>
                <a:spcPts val="1200"/>
              </a:spcAft>
            </a:pPr>
            <a:r>
              <a:rPr lang="en-US" sz="2800" dirty="0">
                <a:ea typeface="Tahoma" pitchFamily="34" charset="0"/>
                <a:cs typeface="Tahoma" pitchFamily="34" charset="0"/>
              </a:rPr>
              <a:t>To provide a needed services to the society.</a:t>
            </a:r>
          </a:p>
          <a:p>
            <a:pPr>
              <a:spcBef>
                <a:spcPts val="1200"/>
              </a:spcBef>
              <a:spcAft>
                <a:spcPts val="1200"/>
              </a:spcAft>
            </a:pPr>
            <a:r>
              <a:rPr lang="en-US" sz="2800" dirty="0">
                <a:ea typeface="Tahoma" pitchFamily="34" charset="0"/>
                <a:cs typeface="Tahoma" pitchFamily="34" charset="0"/>
              </a:rPr>
              <a:t>To advance Knowledge in its field.</a:t>
            </a:r>
          </a:p>
          <a:p>
            <a:pPr>
              <a:spcBef>
                <a:spcPts val="1200"/>
              </a:spcBef>
              <a:spcAft>
                <a:spcPts val="1200"/>
              </a:spcAft>
            </a:pPr>
            <a:r>
              <a:rPr lang="en-US" sz="2800" dirty="0">
                <a:ea typeface="Tahoma" pitchFamily="34" charset="0"/>
                <a:cs typeface="Tahoma" pitchFamily="34" charset="0"/>
              </a:rPr>
              <a:t>To protect its members and make it possible to practice effectively.</a:t>
            </a:r>
          </a:p>
          <a:p>
            <a:pPr marL="0" indent="0">
              <a:buNone/>
            </a:pPr>
            <a:endParaRPr lang="LID4096" sz="2800" dirty="0"/>
          </a:p>
        </p:txBody>
      </p:sp>
    </p:spTree>
    <p:extLst>
      <p:ext uri="{BB962C8B-B14F-4D97-AF65-F5344CB8AC3E}">
        <p14:creationId xmlns:p14="http://schemas.microsoft.com/office/powerpoint/2010/main" val="1269250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dirty="0">
                <a:solidFill>
                  <a:schemeClr val="bg2"/>
                </a:solidFill>
              </a:rPr>
              <a:t> </a:t>
            </a:r>
            <a:r>
              <a:rPr lang="en-US" sz="3600" b="1" dirty="0">
                <a:solidFill>
                  <a:schemeClr val="bg2"/>
                </a:solidFill>
              </a:rPr>
              <a:t>Vocation</a:t>
            </a:r>
            <a:r>
              <a:rPr lang="en-US" sz="3600" dirty="0">
                <a:solidFill>
                  <a:schemeClr val="bg2"/>
                </a:solidFill>
              </a:rPr>
              <a:t> / </a:t>
            </a:r>
            <a:r>
              <a:rPr lang="en-US" sz="3600" b="1" dirty="0">
                <a:solidFill>
                  <a:schemeClr val="bg2"/>
                </a:solidFill>
              </a:rPr>
              <a:t>Profession</a:t>
            </a:r>
            <a:endParaRPr lang="en-US" sz="3600" dirty="0">
              <a:solidFill>
                <a:schemeClr val="bg2"/>
              </a:solidFill>
            </a:endParaRPr>
          </a:p>
        </p:txBody>
      </p:sp>
      <p:sp>
        <p:nvSpPr>
          <p:cNvPr id="3" name="Content Placeholder 2"/>
          <p:cNvSpPr>
            <a:spLocks noGrp="1"/>
          </p:cNvSpPr>
          <p:nvPr>
            <p:ph idx="1"/>
          </p:nvPr>
        </p:nvSpPr>
        <p:spPr/>
        <p:txBody>
          <a:bodyPr>
            <a:normAutofit/>
          </a:bodyPr>
          <a:lstStyle/>
          <a:p>
            <a:pPr fontAlgn="base"/>
            <a:r>
              <a:rPr lang="en-US" sz="2800" dirty="0"/>
              <a:t>A </a:t>
            </a:r>
            <a:r>
              <a:rPr lang="en-US" sz="2800" b="1" dirty="0"/>
              <a:t>vocation</a:t>
            </a:r>
            <a:r>
              <a:rPr lang="en-US" sz="2800" dirty="0"/>
              <a:t> is generally a job that requires a particular set of skills acquired through experience or through training but not necessarily dependent on a college degree. These would include plumbing, electrician, mechanic, etc.</a:t>
            </a:r>
          </a:p>
          <a:p>
            <a:pPr fontAlgn="base"/>
            <a:r>
              <a:rPr lang="en-US" sz="2800" dirty="0"/>
              <a:t>A </a:t>
            </a:r>
            <a:r>
              <a:rPr lang="en-US" sz="2800" b="1" dirty="0"/>
              <a:t>profession</a:t>
            </a:r>
            <a:r>
              <a:rPr lang="en-US" sz="2800" dirty="0"/>
              <a:t> could be one of the above but generally references a doctor, lawyer, nurse or other skilled worker who was required to obtain college/university training.</a:t>
            </a:r>
          </a:p>
          <a:p>
            <a:pPr>
              <a:buNone/>
            </a:pP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Vocation /Profession</a:t>
            </a:r>
          </a:p>
        </p:txBody>
      </p:sp>
      <p:sp>
        <p:nvSpPr>
          <p:cNvPr id="3" name="Content Placeholder 2"/>
          <p:cNvSpPr>
            <a:spLocks noGrp="1"/>
          </p:cNvSpPr>
          <p:nvPr>
            <p:ph idx="1"/>
          </p:nvPr>
        </p:nvSpPr>
        <p:spPr/>
        <p:txBody>
          <a:bodyPr>
            <a:noAutofit/>
          </a:bodyPr>
          <a:lstStyle/>
          <a:p>
            <a:pPr fontAlgn="base"/>
            <a:r>
              <a:rPr lang="en-US" sz="2800" dirty="0"/>
              <a:t>Though both vocation, as well as profession, indicates the career or the occupation through which an individual makes a livelihood, vocation is a broader term than profession.</a:t>
            </a:r>
          </a:p>
          <a:p>
            <a:pPr fontAlgn="base"/>
            <a:r>
              <a:rPr lang="en-US" sz="2800" dirty="0"/>
              <a:t>Profession refers to the career that one opts for, getting extensive training and acquiring special skills to become eligible for a job in it.</a:t>
            </a:r>
          </a:p>
          <a:p>
            <a:pPr fontAlgn="base"/>
            <a:r>
              <a:rPr lang="en-US" sz="2800" dirty="0"/>
              <a:t>Profession requires training and qualification whereas vocation is the innate ability in an individual towards a particular occupation.</a:t>
            </a:r>
          </a:p>
          <a:p>
            <a:pPr>
              <a:buNone/>
            </a:pP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Vocation /Profession</a:t>
            </a:r>
            <a:endParaRPr lang="en-US" sz="3600" dirty="0"/>
          </a:p>
        </p:txBody>
      </p:sp>
      <p:sp>
        <p:nvSpPr>
          <p:cNvPr id="3" name="Content Placeholder 2"/>
          <p:cNvSpPr>
            <a:spLocks noGrp="1"/>
          </p:cNvSpPr>
          <p:nvPr>
            <p:ph idx="1"/>
          </p:nvPr>
        </p:nvSpPr>
        <p:spPr/>
        <p:txBody>
          <a:bodyPr>
            <a:normAutofit/>
          </a:bodyPr>
          <a:lstStyle/>
          <a:p>
            <a:pPr>
              <a:buNone/>
            </a:pPr>
            <a:endParaRPr lang="en-US" sz="2800" i="1" dirty="0"/>
          </a:p>
          <a:p>
            <a:pPr>
              <a:buNone/>
            </a:pPr>
            <a:r>
              <a:rPr lang="en-US" sz="2800" i="1" dirty="0"/>
              <a:t>Vocations</a:t>
            </a:r>
            <a:r>
              <a:rPr lang="en-US" sz="2800" dirty="0"/>
              <a:t> almost always carry the connotation of some kind of manual labor (plumber, carpenter, electrician, mechanic, etc). By contrast, "profession" implies some kind of white collar job (historically the contrast was much stronger, but today any kind of "knowledge worker", including being a clerk, is considered a "professional").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Occupation</a:t>
            </a:r>
          </a:p>
        </p:txBody>
      </p:sp>
      <p:sp>
        <p:nvSpPr>
          <p:cNvPr id="3" name="Content Placeholder 2"/>
          <p:cNvSpPr>
            <a:spLocks noGrp="1"/>
          </p:cNvSpPr>
          <p:nvPr>
            <p:ph idx="1"/>
          </p:nvPr>
        </p:nvSpPr>
        <p:spPr/>
        <p:txBody>
          <a:bodyPr>
            <a:normAutofit/>
          </a:bodyPr>
          <a:lstStyle/>
          <a:p>
            <a:pPr>
              <a:buNone/>
            </a:pPr>
            <a:r>
              <a:rPr lang="en-US" sz="2800" b="1" dirty="0"/>
              <a:t>Occupation</a:t>
            </a:r>
          </a:p>
          <a:p>
            <a:pPr>
              <a:buNone/>
            </a:pPr>
            <a:r>
              <a:rPr lang="en-US" sz="2800" dirty="0"/>
              <a:t>An activity or task with which one occupies oneself; usually </a:t>
            </a:r>
            <a:r>
              <a:rPr lang="en-US" sz="2800" i="1" dirty="0"/>
              <a:t>specifically </a:t>
            </a:r>
            <a:r>
              <a:rPr lang="en-US" sz="2800" dirty="0"/>
              <a:t>the productive activity, service, trade, or craft for which one is regularly paid; a job. The act, process or state of possessing a place.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Characteristics of a profession</a:t>
            </a:r>
          </a:p>
        </p:txBody>
      </p:sp>
      <p:sp>
        <p:nvSpPr>
          <p:cNvPr id="3" name="Content Placeholder 2"/>
          <p:cNvSpPr>
            <a:spLocks noGrp="1"/>
          </p:cNvSpPr>
          <p:nvPr>
            <p:ph idx="1"/>
          </p:nvPr>
        </p:nvSpPr>
        <p:spPr/>
        <p:txBody>
          <a:bodyPr>
            <a:normAutofit fontScale="92500" lnSpcReduction="20000"/>
          </a:bodyPr>
          <a:lstStyle/>
          <a:p>
            <a:r>
              <a:rPr lang="en-US" dirty="0"/>
              <a:t>Great responsibility</a:t>
            </a:r>
          </a:p>
          <a:p>
            <a:r>
              <a:rPr lang="en-US" dirty="0"/>
              <a:t>Accountibility</a:t>
            </a:r>
          </a:p>
          <a:p>
            <a:r>
              <a:rPr lang="en-US" dirty="0"/>
              <a:t> Allows Autonomy in decision making</a:t>
            </a:r>
          </a:p>
          <a:p>
            <a:r>
              <a:rPr lang="en-US" dirty="0"/>
              <a:t>Involve a skill based on specialized,theoritical knowledge</a:t>
            </a:r>
          </a:p>
          <a:p>
            <a:r>
              <a:rPr lang="en-US" dirty="0"/>
              <a:t>Involve a skill that require training &amp; education</a:t>
            </a:r>
          </a:p>
          <a:p>
            <a:r>
              <a:rPr lang="en-US" dirty="0"/>
              <a:t>Integrity is maintained by adherence to a code of conduct</a:t>
            </a:r>
          </a:p>
          <a:p>
            <a:r>
              <a:rPr lang="en-US" dirty="0"/>
              <a:t>Is  organized</a:t>
            </a:r>
          </a:p>
          <a:p>
            <a:r>
              <a:rPr lang="en-US" dirty="0"/>
              <a:t>Ethical constraints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Characteristics of a profession</a:t>
            </a:r>
            <a:endParaRPr lang="en-US" sz="3600" dirty="0"/>
          </a:p>
        </p:txBody>
      </p:sp>
      <p:sp>
        <p:nvSpPr>
          <p:cNvPr id="3" name="Content Placeholder 2"/>
          <p:cNvSpPr>
            <a:spLocks noGrp="1"/>
          </p:cNvSpPr>
          <p:nvPr>
            <p:ph idx="1"/>
          </p:nvPr>
        </p:nvSpPr>
        <p:spPr/>
        <p:txBody>
          <a:bodyPr/>
          <a:lstStyle/>
          <a:p>
            <a:r>
              <a:rPr lang="en-US" dirty="0"/>
              <a:t>Self regulation</a:t>
            </a:r>
          </a:p>
          <a:p>
            <a:r>
              <a:rPr lang="en-US"/>
              <a:t>Honesty </a:t>
            </a:r>
            <a:r>
              <a:rPr lang="en-US" dirty="0"/>
              <a:t>and integrity</a:t>
            </a:r>
          </a:p>
          <a:p>
            <a:r>
              <a:rPr lang="en-US" dirty="0"/>
              <a:t>Competency</a:t>
            </a:r>
          </a:p>
          <a:p>
            <a:r>
              <a:rPr lang="en-US" dirty="0"/>
              <a:t>Image</a:t>
            </a:r>
          </a:p>
          <a:p>
            <a:r>
              <a:rPr lang="en-US" dirty="0"/>
              <a:t>It renders an essential socail service</a:t>
            </a:r>
          </a:p>
          <a:p>
            <a:pPr>
              <a:buNone/>
            </a:pPr>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4000" b="1" dirty="0">
                <a:solidFill>
                  <a:schemeClr val="bg1"/>
                </a:solidFill>
                <a:ea typeface="Tahoma" pitchFamily="34" charset="0"/>
                <a:cs typeface="Tahoma" pitchFamily="34" charset="0"/>
              </a:rPr>
              <a:t>Nursing as a Profession</a:t>
            </a:r>
          </a:p>
        </p:txBody>
      </p:sp>
      <p:sp>
        <p:nvSpPr>
          <p:cNvPr id="3" name="Content Placeholder 2"/>
          <p:cNvSpPr>
            <a:spLocks noGrp="1"/>
          </p:cNvSpPr>
          <p:nvPr>
            <p:ph idx="1"/>
          </p:nvPr>
        </p:nvSpPr>
        <p:spPr/>
        <p:txBody>
          <a:bodyPr>
            <a:noAutofit/>
          </a:bodyPr>
          <a:lstStyle/>
          <a:p>
            <a:pPr marL="0" indent="0">
              <a:buNone/>
            </a:pPr>
            <a:r>
              <a:rPr lang="en-US" sz="2800" dirty="0">
                <a:ea typeface="Tahoma" pitchFamily="34" charset="0"/>
                <a:cs typeface="Tahoma" pitchFamily="34" charset="0"/>
              </a:rPr>
              <a:t>Nursing is recognized increasingly as a profession based on the following criteria.</a:t>
            </a:r>
          </a:p>
          <a:p>
            <a:r>
              <a:rPr lang="en-US" sz="2800" dirty="0">
                <a:ea typeface="Tahoma" pitchFamily="34" charset="0"/>
                <a:cs typeface="Tahoma" pitchFamily="34" charset="0"/>
              </a:rPr>
              <a:t> Well defined body of specific and unique knowledge.</a:t>
            </a:r>
          </a:p>
          <a:p>
            <a:r>
              <a:rPr lang="en-US" sz="2800" dirty="0">
                <a:ea typeface="Tahoma" pitchFamily="34" charset="0"/>
                <a:cs typeface="Tahoma" pitchFamily="34" charset="0"/>
              </a:rPr>
              <a:t>Strong service orientation</a:t>
            </a:r>
          </a:p>
          <a:p>
            <a:r>
              <a:rPr lang="en-US" sz="2800" dirty="0">
                <a:ea typeface="Tahoma" pitchFamily="34" charset="0"/>
                <a:cs typeface="Tahoma" pitchFamily="34" charset="0"/>
              </a:rPr>
              <a:t>Recognized authority by a professional group</a:t>
            </a:r>
          </a:p>
          <a:p>
            <a:r>
              <a:rPr lang="en-US" sz="2800" dirty="0">
                <a:ea typeface="Tahoma" pitchFamily="34" charset="0"/>
                <a:cs typeface="Tahoma" pitchFamily="34" charset="0"/>
              </a:rPr>
              <a:t>Code of ethics</a:t>
            </a:r>
          </a:p>
          <a:p>
            <a:r>
              <a:rPr lang="en-US" sz="2800" dirty="0">
                <a:ea typeface="Tahoma" pitchFamily="34" charset="0"/>
                <a:cs typeface="Tahoma" pitchFamily="34" charset="0"/>
              </a:rPr>
              <a:t>Professional organization that sets standards</a:t>
            </a:r>
          </a:p>
          <a:p>
            <a:r>
              <a:rPr lang="en-US" sz="2800" dirty="0">
                <a:ea typeface="Tahoma" pitchFamily="34" charset="0"/>
                <a:cs typeface="Tahoma" pitchFamily="34" charset="0"/>
              </a:rPr>
              <a:t>Ongoing research</a:t>
            </a:r>
          </a:p>
          <a:p>
            <a:r>
              <a:rPr lang="en-US" sz="2800" dirty="0">
                <a:ea typeface="Tahoma" pitchFamily="34" charset="0"/>
                <a:cs typeface="Tahoma" pitchFamily="34" charset="0"/>
              </a:rPr>
              <a:t>Autonomy</a:t>
            </a:r>
          </a:p>
          <a:p>
            <a:pPr>
              <a:buFont typeface="Wingdings" pitchFamily="2" charset="2"/>
              <a:buChar char="ü"/>
            </a:pPr>
            <a:endParaRPr lang="en-US" sz="2800" dirty="0">
              <a:ea typeface="Tahoma" pitchFamily="34" charset="0"/>
              <a:cs typeface="Tahoma" pitchFamily="34" charset="0"/>
            </a:endParaRPr>
          </a:p>
          <a:p>
            <a:pPr>
              <a:buFont typeface="Wingdings" pitchFamily="2" charset="2"/>
              <a:buChar char="ü"/>
            </a:pPr>
            <a:endParaRPr lang="en-US" sz="2800" dirty="0">
              <a:ea typeface="Tahoma" pitchFamily="34" charset="0"/>
              <a:cs typeface="Tahoma" pitchFamily="34" charset="0"/>
            </a:endParaRPr>
          </a:p>
        </p:txBody>
      </p:sp>
    </p:spTree>
    <p:extLst>
      <p:ext uri="{BB962C8B-B14F-4D97-AF65-F5344CB8AC3E}">
        <p14:creationId xmlns:p14="http://schemas.microsoft.com/office/powerpoint/2010/main" val="3846691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Characteristics of a Professional Nurse</a:t>
            </a:r>
          </a:p>
        </p:txBody>
      </p:sp>
      <p:sp>
        <p:nvSpPr>
          <p:cNvPr id="3" name="Content Placeholder 2"/>
          <p:cNvSpPr>
            <a:spLocks noGrp="1"/>
          </p:cNvSpPr>
          <p:nvPr>
            <p:ph idx="1"/>
          </p:nvPr>
        </p:nvSpPr>
        <p:spPr/>
        <p:txBody>
          <a:bodyPr>
            <a:noAutofit/>
          </a:bodyPr>
          <a:lstStyle/>
          <a:p>
            <a:pPr>
              <a:lnSpc>
                <a:spcPct val="80000"/>
              </a:lnSpc>
            </a:pPr>
            <a:r>
              <a:rPr lang="en-US" sz="2800" dirty="0"/>
              <a:t>Caring</a:t>
            </a:r>
          </a:p>
          <a:p>
            <a:pPr>
              <a:lnSpc>
                <a:spcPct val="80000"/>
              </a:lnSpc>
            </a:pPr>
            <a:r>
              <a:rPr lang="en-US" sz="2800" dirty="0"/>
              <a:t>Honest</a:t>
            </a:r>
          </a:p>
          <a:p>
            <a:pPr>
              <a:lnSpc>
                <a:spcPct val="80000"/>
              </a:lnSpc>
            </a:pPr>
            <a:r>
              <a:rPr lang="en-US" sz="2800" dirty="0"/>
              <a:t>Faithful</a:t>
            </a:r>
          </a:p>
          <a:p>
            <a:pPr>
              <a:lnSpc>
                <a:spcPct val="80000"/>
              </a:lnSpc>
            </a:pPr>
            <a:r>
              <a:rPr lang="en-US" sz="2800" dirty="0"/>
              <a:t>Patient</a:t>
            </a:r>
          </a:p>
          <a:p>
            <a:pPr>
              <a:lnSpc>
                <a:spcPct val="80000"/>
              </a:lnSpc>
            </a:pPr>
            <a:r>
              <a:rPr lang="en-US" sz="2800" dirty="0"/>
              <a:t>Good listener</a:t>
            </a:r>
          </a:p>
          <a:p>
            <a:pPr>
              <a:lnSpc>
                <a:spcPct val="80000"/>
              </a:lnSpc>
            </a:pPr>
            <a:r>
              <a:rPr lang="en-US" sz="2800" dirty="0"/>
              <a:t>Accountable</a:t>
            </a:r>
          </a:p>
          <a:p>
            <a:pPr>
              <a:lnSpc>
                <a:spcPct val="80000"/>
              </a:lnSpc>
            </a:pPr>
            <a:r>
              <a:rPr lang="en-US" sz="2800" dirty="0"/>
              <a:t>Competent</a:t>
            </a:r>
          </a:p>
          <a:p>
            <a:pPr>
              <a:lnSpc>
                <a:spcPct val="80000"/>
              </a:lnSpc>
            </a:pPr>
            <a:r>
              <a:rPr lang="en-US" sz="2800" dirty="0"/>
              <a:t>Confident</a:t>
            </a:r>
          </a:p>
          <a:p>
            <a:pPr>
              <a:lnSpc>
                <a:spcPct val="80000"/>
              </a:lnSpc>
            </a:pPr>
            <a:r>
              <a:rPr lang="en-US" sz="2800" dirty="0"/>
              <a:t>Commitment</a:t>
            </a:r>
          </a:p>
          <a:p>
            <a:pPr>
              <a:lnSpc>
                <a:spcPct val="80000"/>
              </a:lnSpc>
            </a:pPr>
            <a:r>
              <a:rPr lang="en-US" sz="2800" dirty="0"/>
              <a:t>Reflective</a:t>
            </a:r>
          </a:p>
          <a:p>
            <a:pPr>
              <a:lnSpc>
                <a:spcPct val="80000"/>
              </a:lnSpc>
            </a:pPr>
            <a:r>
              <a:rPr lang="en-US" sz="2800" dirty="0"/>
              <a:t>Non judgmental</a:t>
            </a:r>
          </a:p>
          <a:p>
            <a:pPr>
              <a:lnSpc>
                <a:spcPct val="80000"/>
              </a:lnSpc>
            </a:pPr>
            <a:r>
              <a:rPr lang="en-US" sz="2800" dirty="0"/>
              <a:t>Safe care provider</a:t>
            </a:r>
          </a:p>
          <a:p>
            <a:pPr>
              <a:lnSpc>
                <a:spcPct val="80000"/>
              </a:lnSpc>
            </a:pPr>
            <a:endParaRPr lang="en-US" sz="2800" dirty="0"/>
          </a:p>
          <a:p>
            <a:pPr>
              <a:lnSpc>
                <a:spcPct val="80000"/>
              </a:lnSpc>
            </a:pPr>
            <a:endParaRPr lang="en-US" sz="2800" dirty="0"/>
          </a:p>
          <a:p>
            <a:pPr>
              <a:lnSpc>
                <a:spcPct val="80000"/>
              </a:lnSpc>
            </a:pPr>
            <a:endParaRPr lang="en-US" sz="2800" dirty="0"/>
          </a:p>
          <a:p>
            <a:pPr>
              <a:buNone/>
            </a:pPr>
            <a:endParaRPr lang="en-US" sz="2800" dirty="0"/>
          </a:p>
        </p:txBody>
      </p:sp>
      <p:pic>
        <p:nvPicPr>
          <p:cNvPr id="4" name="Picture 7" descr="MPj04090900000[1]"/>
          <p:cNvPicPr>
            <a:picLocks noChangeAspect="1" noChangeArrowheads="1"/>
          </p:cNvPicPr>
          <p:nvPr/>
        </p:nvPicPr>
        <p:blipFill>
          <a:blip r:embed="rId2" cstate="print"/>
          <a:srcRect/>
          <a:stretch>
            <a:fillRect/>
          </a:stretch>
        </p:blipFill>
        <p:spPr bwMode="auto">
          <a:xfrm>
            <a:off x="5143504" y="1725613"/>
            <a:ext cx="3543296" cy="4346593"/>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Career Role</a:t>
            </a:r>
          </a:p>
        </p:txBody>
      </p:sp>
      <p:sp>
        <p:nvSpPr>
          <p:cNvPr id="3" name="Content Placeholder 2"/>
          <p:cNvSpPr>
            <a:spLocks noGrp="1"/>
          </p:cNvSpPr>
          <p:nvPr>
            <p:ph idx="1"/>
          </p:nvPr>
        </p:nvSpPr>
        <p:spPr/>
        <p:txBody>
          <a:bodyPr>
            <a:normAutofit/>
          </a:bodyPr>
          <a:lstStyle/>
          <a:p>
            <a:pPr>
              <a:buNone/>
            </a:pPr>
            <a:r>
              <a:rPr lang="en-US" sz="2800" dirty="0"/>
              <a:t>A role is a set of expected behaviors associated with a person’s status or position. Role includes behaviors, rights, and responsibilities.</a:t>
            </a:r>
          </a:p>
          <a:p>
            <a:pPr>
              <a:buNone/>
            </a:pPr>
            <a:r>
              <a:rPr lang="en-US" sz="2800" dirty="0"/>
              <a:t> Nurses function in a variety of roles every day. Often roles overlap, which may lead to a conflict in expectations or responsibilities. </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 name="Shape 11"/>
        <p:cNvGrpSpPr/>
        <p:nvPr/>
      </p:nvGrpSpPr>
      <p:grpSpPr>
        <a:xfrm>
          <a:off x="0" y="0"/>
          <a:ext cx="0" cy="0"/>
          <a:chOff x="0" y="0"/>
          <a:chExt cx="0" cy="0"/>
        </a:xfrm>
      </p:grpSpPr>
      <p:sp>
        <p:nvSpPr>
          <p:cNvPr id="12" name="Google Shape;12;p1"/>
          <p:cNvSpPr txBox="1"/>
          <p:nvPr>
            <p:ph type="title"/>
          </p:nvPr>
        </p:nvSpPr>
        <p:spPr>
          <a:xfrm>
            <a:off x="457200" y="274638"/>
            <a:ext cx="8229600" cy="1143000"/>
          </a:xfrm>
          <a:prstGeom prst="rect">
            <a:avLst/>
          </a:prstGeom>
          <a:solidFill>
            <a:schemeClr val="accent2"/>
          </a:solid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2"/>
              </a:buClr>
              <a:buSzPts val="3600"/>
              <a:buFont typeface="Calibri"/>
              <a:buNone/>
            </a:pPr>
            <a:r>
              <a:rPr b="1" lang="en-US" sz="3600">
                <a:solidFill>
                  <a:schemeClr val="lt2"/>
                </a:solidFill>
              </a:rPr>
              <a:t>Roles of a Professional nurse</a:t>
            </a:r>
            <a:endParaRPr b="1" sz="3600">
              <a:solidFill>
                <a:schemeClr val="lt2"/>
              </a:solidFill>
            </a:endParaRPr>
          </a:p>
        </p:txBody>
      </p:sp>
      <p:sp>
        <p:nvSpPr>
          <p:cNvPr id="13" name="Google Shape;13;p1"/>
          <p:cNvSpPr txBox="1"/>
          <p:nvPr>
            <p:ph idx="1" type="body"/>
          </p:nvPr>
        </p:nvSpPr>
        <p:spPr>
          <a:xfrm>
            <a:off x="457200" y="1600200"/>
            <a:ext cx="8229600" cy="4526100"/>
          </a:xfrm>
          <a:prstGeom prst="rect">
            <a:avLst/>
          </a:prstGeom>
          <a:noFill/>
          <a:ln>
            <a:noFill/>
          </a:ln>
        </p:spPr>
        <p:txBody>
          <a:bodyPr anchorCtr="0" anchor="t" bIns="45700" lIns="91425" numCol="2" spcFirstLastPara="1" rIns="91425" wrap="square" tIns="45700">
            <a:noAutofit/>
          </a:bodyPr>
          <a:lstStyle/>
          <a:p>
            <a:pPr indent="-304800" lvl="0" marL="342900" rtl="0" algn="l">
              <a:spcBef>
                <a:spcPts val="0"/>
              </a:spcBef>
              <a:spcAft>
                <a:spcPts val="0"/>
              </a:spcAft>
              <a:buClr>
                <a:schemeClr val="dk1"/>
              </a:buClr>
              <a:buSzPts val="2200"/>
              <a:buChar char="•"/>
            </a:pPr>
            <a:r>
              <a:rPr lang="en-US" sz="2200"/>
              <a:t>Caregiver</a:t>
            </a:r>
            <a:endParaRPr sz="2200"/>
          </a:p>
          <a:p>
            <a:pPr indent="-304800" lvl="0" marL="342900" rtl="0" algn="l">
              <a:spcBef>
                <a:spcPts val="560"/>
              </a:spcBef>
              <a:spcAft>
                <a:spcPts val="0"/>
              </a:spcAft>
              <a:buClr>
                <a:schemeClr val="dk1"/>
              </a:buClr>
              <a:buSzPts val="2200"/>
              <a:buChar char="•"/>
            </a:pPr>
            <a:r>
              <a:rPr lang="en-US" sz="2200"/>
              <a:t>Counselor </a:t>
            </a:r>
            <a:endParaRPr sz="2200"/>
          </a:p>
          <a:p>
            <a:pPr indent="-304800" lvl="0" marL="342900" rtl="0" algn="l">
              <a:spcBef>
                <a:spcPts val="560"/>
              </a:spcBef>
              <a:spcAft>
                <a:spcPts val="0"/>
              </a:spcAft>
              <a:buClr>
                <a:schemeClr val="dk1"/>
              </a:buClr>
              <a:buSzPts val="2200"/>
              <a:buChar char="•"/>
            </a:pPr>
            <a:r>
              <a:rPr lang="en-US" sz="2200"/>
              <a:t>Teacher</a:t>
            </a:r>
            <a:endParaRPr sz="2200"/>
          </a:p>
          <a:p>
            <a:pPr indent="-304800" lvl="0" marL="342900" rtl="0" algn="l">
              <a:spcBef>
                <a:spcPts val="560"/>
              </a:spcBef>
              <a:spcAft>
                <a:spcPts val="0"/>
              </a:spcAft>
              <a:buClr>
                <a:schemeClr val="dk1"/>
              </a:buClr>
              <a:buSzPts val="2200"/>
              <a:buChar char="•"/>
            </a:pPr>
            <a:r>
              <a:rPr lang="en-US" sz="2200"/>
              <a:t> Client advocate</a:t>
            </a:r>
            <a:endParaRPr sz="2200"/>
          </a:p>
          <a:p>
            <a:pPr indent="-304800" lvl="0" marL="342900" rtl="0" algn="l">
              <a:spcBef>
                <a:spcPts val="560"/>
              </a:spcBef>
              <a:spcAft>
                <a:spcPts val="0"/>
              </a:spcAft>
              <a:buClr>
                <a:schemeClr val="dk1"/>
              </a:buClr>
              <a:buSzPts val="2200"/>
              <a:buChar char="•"/>
            </a:pPr>
            <a:r>
              <a:rPr lang="en-US" sz="2200"/>
              <a:t>Change agent</a:t>
            </a:r>
            <a:endParaRPr sz="2200"/>
          </a:p>
          <a:p>
            <a:pPr indent="-304800" lvl="0" marL="342900" rtl="0" algn="l">
              <a:spcBef>
                <a:spcPts val="560"/>
              </a:spcBef>
              <a:spcAft>
                <a:spcPts val="0"/>
              </a:spcAft>
              <a:buClr>
                <a:schemeClr val="dk1"/>
              </a:buClr>
              <a:buSzPts val="2200"/>
              <a:buChar char="•"/>
            </a:pPr>
            <a:r>
              <a:rPr lang="en-US" sz="2200"/>
              <a:t>Communicator</a:t>
            </a:r>
            <a:endParaRPr sz="2200"/>
          </a:p>
          <a:p>
            <a:pPr indent="-304800" lvl="0" marL="342900" rtl="0" algn="l">
              <a:spcBef>
                <a:spcPts val="560"/>
              </a:spcBef>
              <a:spcAft>
                <a:spcPts val="0"/>
              </a:spcAft>
              <a:buClr>
                <a:schemeClr val="dk1"/>
              </a:buClr>
              <a:buSzPts val="2200"/>
              <a:buChar char="•"/>
            </a:pPr>
            <a:r>
              <a:rPr lang="en-US" sz="2200"/>
              <a:t> Team member </a:t>
            </a:r>
            <a:endParaRPr sz="2200"/>
          </a:p>
          <a:p>
            <a:pPr indent="-304800" lvl="0" marL="342900" rtl="0" algn="l">
              <a:spcBef>
                <a:spcPts val="560"/>
              </a:spcBef>
              <a:spcAft>
                <a:spcPts val="0"/>
              </a:spcAft>
              <a:buClr>
                <a:schemeClr val="dk1"/>
              </a:buClr>
              <a:buSzPts val="2200"/>
              <a:buChar char="•"/>
            </a:pPr>
            <a:r>
              <a:rPr lang="en-US" sz="2200"/>
              <a:t>Resource person</a:t>
            </a:r>
            <a:endParaRPr sz="2200"/>
          </a:p>
          <a:p>
            <a:pPr indent="-304800" lvl="0" marL="342900" rtl="0" algn="l">
              <a:spcBef>
                <a:spcPts val="560"/>
              </a:spcBef>
              <a:spcAft>
                <a:spcPts val="0"/>
              </a:spcAft>
              <a:buClr>
                <a:schemeClr val="dk1"/>
              </a:buClr>
              <a:buSzPts val="2200"/>
              <a:buChar char="•"/>
            </a:pPr>
            <a:r>
              <a:rPr lang="en-US" sz="2200"/>
              <a:t>Leader</a:t>
            </a:r>
            <a:endParaRPr sz="2200"/>
          </a:p>
          <a:p>
            <a:pPr indent="-304800" lvl="0" marL="342900" rtl="0" algn="l">
              <a:spcBef>
                <a:spcPts val="560"/>
              </a:spcBef>
              <a:spcAft>
                <a:spcPts val="0"/>
              </a:spcAft>
              <a:buClr>
                <a:schemeClr val="dk1"/>
              </a:buClr>
              <a:buSzPts val="2200"/>
              <a:buChar char="•"/>
            </a:pPr>
            <a:r>
              <a:rPr lang="en-US" sz="2200"/>
              <a:t>Decision maker </a:t>
            </a:r>
            <a:endParaRPr sz="2200"/>
          </a:p>
          <a:p>
            <a:pPr indent="-304800" lvl="0" marL="342900" rtl="0" algn="l">
              <a:spcBef>
                <a:spcPts val="560"/>
              </a:spcBef>
              <a:spcAft>
                <a:spcPts val="0"/>
              </a:spcAft>
              <a:buClr>
                <a:schemeClr val="dk1"/>
              </a:buClr>
              <a:buSzPts val="2200"/>
              <a:buChar char="•"/>
            </a:pPr>
            <a:r>
              <a:rPr lang="en-US" sz="2200"/>
              <a:t>Researcher</a:t>
            </a:r>
            <a:endParaRPr sz="2200"/>
          </a:p>
          <a:p>
            <a:pPr indent="-342900" lvl="0" marL="342900" rtl="0" algn="l">
              <a:spcBef>
                <a:spcPts val="560"/>
              </a:spcBef>
              <a:spcAft>
                <a:spcPts val="0"/>
              </a:spcAft>
              <a:buClr>
                <a:schemeClr val="dk1"/>
              </a:buClr>
              <a:buSzPts val="2800"/>
              <a:buNone/>
            </a:pPr>
            <a:r>
              <a:t/>
            </a:r>
            <a:endParaRPr sz="2200"/>
          </a:p>
          <a:p>
            <a:pPr indent="-165100" lvl="0" marL="342900" rtl="0" algn="l">
              <a:spcBef>
                <a:spcPts val="560"/>
              </a:spcBef>
              <a:spcAft>
                <a:spcPts val="0"/>
              </a:spcAft>
              <a:buClr>
                <a:schemeClr val="dk1"/>
              </a:buClr>
              <a:buSzPts val="2800"/>
              <a:buNone/>
            </a:pPr>
            <a:r>
              <a:t/>
            </a:r>
            <a:endParaRPr sz="2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Care giver</a:t>
            </a:r>
          </a:p>
        </p:txBody>
      </p:sp>
      <p:sp>
        <p:nvSpPr>
          <p:cNvPr id="3" name="Content Placeholder 2"/>
          <p:cNvSpPr>
            <a:spLocks noGrp="1"/>
          </p:cNvSpPr>
          <p:nvPr>
            <p:ph idx="1"/>
          </p:nvPr>
        </p:nvSpPr>
        <p:spPr/>
        <p:txBody>
          <a:bodyPr>
            <a:normAutofit/>
          </a:bodyPr>
          <a:lstStyle/>
          <a:p>
            <a:pPr>
              <a:buNone/>
            </a:pPr>
            <a:r>
              <a:rPr lang="en-US" sz="2800" dirty="0"/>
              <a:t>The caregiver is the role most commonly associated with nursing by the general public. In the role of caregiver, the nurse provides direct care when clients are unable to meet their own needs. This includes physical needs, which can range from total care  to helping a patient with illness prevention(completely dependent, partialy dependent,supportive-educative care).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Care giver</a:t>
            </a:r>
            <a:endParaRPr lang="en-US" sz="3600" dirty="0"/>
          </a:p>
        </p:txBody>
      </p:sp>
      <p:sp>
        <p:nvSpPr>
          <p:cNvPr id="3" name="Content Placeholder 2"/>
          <p:cNvSpPr>
            <a:spLocks noGrp="1"/>
          </p:cNvSpPr>
          <p:nvPr>
            <p:ph idx="1"/>
          </p:nvPr>
        </p:nvSpPr>
        <p:spPr/>
        <p:txBody>
          <a:bodyPr>
            <a:normAutofit/>
          </a:bodyPr>
          <a:lstStyle/>
          <a:p>
            <a:r>
              <a:rPr lang="en-US" sz="2800" b="1" dirty="0"/>
              <a:t>Holistic care</a:t>
            </a:r>
            <a:r>
              <a:rPr lang="en-US" sz="2800" dirty="0"/>
              <a:t> emphasizes that the whole person is greater than the sum of their parts. </a:t>
            </a:r>
          </a:p>
          <a:p>
            <a:r>
              <a:rPr lang="en-US" sz="2800" dirty="0"/>
              <a:t>This means that nurses also address psychosocial, developmental, cultural, and spiritual needs. </a:t>
            </a:r>
          </a:p>
          <a:p>
            <a:r>
              <a:rPr lang="en-US" sz="2800" dirty="0"/>
              <a:t>The role of caregiver includes all of the tasks and skills that we associate with nursing care, but also includes the other elements that make up the whole person.</a:t>
            </a:r>
          </a:p>
          <a:p>
            <a:pPr>
              <a:buNone/>
            </a:pP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Counselor</a:t>
            </a:r>
          </a:p>
        </p:txBody>
      </p:sp>
      <p:sp>
        <p:nvSpPr>
          <p:cNvPr id="3" name="Content Placeholder 2"/>
          <p:cNvSpPr>
            <a:spLocks noGrp="1"/>
          </p:cNvSpPr>
          <p:nvPr>
            <p:ph idx="1"/>
          </p:nvPr>
        </p:nvSpPr>
        <p:spPr/>
        <p:txBody>
          <a:bodyPr>
            <a:noAutofit/>
          </a:bodyPr>
          <a:lstStyle/>
          <a:p>
            <a:pPr>
              <a:buNone/>
            </a:pPr>
            <a:r>
              <a:rPr lang="en-US" sz="2800" dirty="0"/>
              <a:t>Counseling is the process of helping a client to recognize and cope with stressful psychologic or social problem.When acting as a counselor, the nurse assists clients with problem identification and resolution. The counselor facilitates client action and does not tell clients what to do but assists clients to make their own decisions. Counseling is done to help clients increase their coping skills.</a:t>
            </a:r>
          </a:p>
          <a:p>
            <a:pPr>
              <a:buNone/>
            </a:pP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Counselor</a:t>
            </a:r>
            <a:endParaRPr lang="en-US" sz="3600" dirty="0"/>
          </a:p>
        </p:txBody>
      </p:sp>
      <p:sp>
        <p:nvSpPr>
          <p:cNvPr id="3" name="Content Placeholder 2"/>
          <p:cNvSpPr>
            <a:spLocks noGrp="1"/>
          </p:cNvSpPr>
          <p:nvPr>
            <p:ph idx="1"/>
          </p:nvPr>
        </p:nvSpPr>
        <p:spPr/>
        <p:txBody>
          <a:bodyPr>
            <a:normAutofit/>
          </a:bodyPr>
          <a:lstStyle/>
          <a:p>
            <a:pPr>
              <a:buNone/>
            </a:pPr>
            <a:r>
              <a:rPr lang="en-US" sz="2800" dirty="0"/>
              <a:t>Clients are frequently counseled in stress management, how to deal with chronic conditions, grief and bereavement. Effective counseling is holistic, in that it addresses the individual’s emotional, psychological, spiritual, and cognitive dimensions.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 Role as a Teacher</a:t>
            </a:r>
          </a:p>
        </p:txBody>
      </p:sp>
      <p:sp>
        <p:nvSpPr>
          <p:cNvPr id="3" name="Content Placeholder 2"/>
          <p:cNvSpPr>
            <a:spLocks noGrp="1"/>
          </p:cNvSpPr>
          <p:nvPr>
            <p:ph idx="1"/>
          </p:nvPr>
        </p:nvSpPr>
        <p:spPr/>
        <p:txBody>
          <a:bodyPr>
            <a:normAutofit/>
          </a:bodyPr>
          <a:lstStyle/>
          <a:p>
            <a:pPr>
              <a:buNone/>
            </a:pPr>
            <a:r>
              <a:rPr lang="en-US" sz="2800" b="1" dirty="0"/>
              <a:t>Teaching</a:t>
            </a:r>
            <a:r>
              <a:rPr lang="en-US" sz="2800" dirty="0"/>
              <a:t> is an active process in which one individual shares information with others to provide them with the information to make behavioral changes.</a:t>
            </a:r>
          </a:p>
          <a:p>
            <a:pPr>
              <a:buNone/>
            </a:pPr>
            <a:endParaRPr lang="en-US" sz="2800" dirty="0"/>
          </a:p>
          <a:p>
            <a:pPr>
              <a:buNone/>
            </a:pPr>
            <a:r>
              <a:rPr lang="en-US" sz="2800" b="1" dirty="0"/>
              <a:t>Learning </a:t>
            </a:r>
            <a:r>
              <a:rPr lang="en-US" sz="2800" dirty="0"/>
              <a:t>is the process of assimilating information with a resultant change in behavior</a:t>
            </a:r>
          </a:p>
          <a:p>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 Role as a Teacher</a:t>
            </a:r>
            <a:endParaRPr lang="en-US" sz="3600" dirty="0"/>
          </a:p>
        </p:txBody>
      </p:sp>
      <p:sp>
        <p:nvSpPr>
          <p:cNvPr id="3" name="Content Placeholder 2"/>
          <p:cNvSpPr>
            <a:spLocks noGrp="1"/>
          </p:cNvSpPr>
          <p:nvPr>
            <p:ph idx="1"/>
          </p:nvPr>
        </p:nvSpPr>
        <p:spPr/>
        <p:txBody>
          <a:bodyPr>
            <a:normAutofit/>
          </a:bodyPr>
          <a:lstStyle/>
          <a:p>
            <a:pPr>
              <a:buNone/>
            </a:pPr>
            <a:r>
              <a:rPr lang="en-US" sz="2800" dirty="0"/>
              <a:t>Teaching is an intrinsic part of nursing.The nurse views each interaction as an opportunity for education; both client and nurse can learn something from every encounter with each other. Teaching by nurses can be formal, informal, intentional, or incidental. </a:t>
            </a:r>
          </a:p>
          <a:p>
            <a:pPr>
              <a:buNone/>
            </a:pP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Client Advocate </a:t>
            </a:r>
          </a:p>
        </p:txBody>
      </p:sp>
      <p:sp>
        <p:nvSpPr>
          <p:cNvPr id="3" name="Content Placeholder 2"/>
          <p:cNvSpPr>
            <a:spLocks noGrp="1"/>
          </p:cNvSpPr>
          <p:nvPr>
            <p:ph idx="1"/>
          </p:nvPr>
        </p:nvSpPr>
        <p:spPr/>
        <p:txBody>
          <a:bodyPr>
            <a:normAutofit/>
          </a:bodyPr>
          <a:lstStyle/>
          <a:p>
            <a:pPr>
              <a:buNone/>
            </a:pPr>
            <a:r>
              <a:rPr lang="en-US" sz="2800" dirty="0"/>
              <a:t>A </a:t>
            </a:r>
            <a:r>
              <a:rPr lang="en-US" sz="2800" b="1" dirty="0"/>
              <a:t>client advocate </a:t>
            </a:r>
            <a:r>
              <a:rPr lang="en-US" sz="2800" dirty="0"/>
              <a:t>is a person who speaks up for or acts on behalf of the client so as to protect him.In this role the nurse may represent the client’s need &amp; wishes to other health professional.</a:t>
            </a:r>
          </a:p>
          <a:p>
            <a:pPr>
              <a:buNone/>
            </a:pPr>
            <a:r>
              <a:rPr lang="en-US" sz="2400" dirty="0"/>
              <a:t>Advocacy empowers clients to be partners in the therapeutic process rather than passive recipients of care. The relationship that encourages client empowerment is one of mutual participation by client and nurse. Clients and families are actively involved in establishing goals.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Client Advocate </a:t>
            </a:r>
            <a:endParaRPr lang="en-US" sz="3600" dirty="0"/>
          </a:p>
        </p:txBody>
      </p:sp>
      <p:sp>
        <p:nvSpPr>
          <p:cNvPr id="3" name="Content Placeholder 2"/>
          <p:cNvSpPr>
            <a:spLocks noGrp="1"/>
          </p:cNvSpPr>
          <p:nvPr>
            <p:ph idx="1"/>
          </p:nvPr>
        </p:nvSpPr>
        <p:spPr/>
        <p:txBody>
          <a:bodyPr>
            <a:normAutofit/>
          </a:bodyPr>
          <a:lstStyle/>
          <a:p>
            <a:pPr>
              <a:buNone/>
            </a:pPr>
            <a:r>
              <a:rPr lang="en-US" sz="2800" dirty="0"/>
              <a:t>Frequently, clients and families do not communicate their concerns to physicians but will do so to the nurse with whom a bond has been established. Nurses function as client advocates by listening and communicating the expressed concerns to other health care providers and including those concerns into care planning.</a:t>
            </a:r>
          </a:p>
          <a:p>
            <a:pPr>
              <a:buNone/>
            </a:pPr>
            <a:endParaRPr lang="en-US" sz="2800" dirty="0"/>
          </a:p>
          <a:p>
            <a:pPr>
              <a:buNone/>
            </a:pP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Change Agent</a:t>
            </a:r>
          </a:p>
        </p:txBody>
      </p:sp>
      <p:sp>
        <p:nvSpPr>
          <p:cNvPr id="3" name="Content Placeholder 2"/>
          <p:cNvSpPr>
            <a:spLocks noGrp="1"/>
          </p:cNvSpPr>
          <p:nvPr>
            <p:ph idx="1"/>
          </p:nvPr>
        </p:nvSpPr>
        <p:spPr/>
        <p:txBody>
          <a:bodyPr>
            <a:normAutofit/>
          </a:bodyPr>
          <a:lstStyle/>
          <a:p>
            <a:pPr>
              <a:buNone/>
            </a:pPr>
            <a:r>
              <a:rPr lang="en-US" dirty="0"/>
              <a:t>Nurses who function in the role of change agent recognize that change is a complex process. The nurse change agent is proactive (takes the initiative to make things happen) rather than reactive (responding to things after they have happened). Change should not be done in a random manner. It should be planned carefully and implemented in a deliberate way to facilitate the client’s progress.</a:t>
            </a:r>
          </a:p>
          <a:p>
            <a:pPr>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Team Member</a:t>
            </a:r>
          </a:p>
        </p:txBody>
      </p:sp>
      <p:sp>
        <p:nvSpPr>
          <p:cNvPr id="3" name="Content Placeholder 2"/>
          <p:cNvSpPr>
            <a:spLocks noGrp="1"/>
          </p:cNvSpPr>
          <p:nvPr>
            <p:ph idx="1"/>
          </p:nvPr>
        </p:nvSpPr>
        <p:spPr/>
        <p:txBody>
          <a:bodyPr>
            <a:normAutofit/>
          </a:bodyPr>
          <a:lstStyle/>
          <a:p>
            <a:pPr>
              <a:buNone/>
            </a:pPr>
            <a:r>
              <a:rPr lang="en-US" dirty="0"/>
              <a:t>A vital role of the nurse is that of team member. The nurse does not function in isolation but rather works with other members of the health care team. Collaboration requires the nurse to use effective interpersonal skills and promotes continuity of care. They use their professional and communication skills applicable to promoting healthy relationships with clients and colleagues.</a:t>
            </a:r>
          </a:p>
          <a:p>
            <a:pPr>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Resource Person</a:t>
            </a:r>
          </a:p>
        </p:txBody>
      </p:sp>
      <p:sp>
        <p:nvSpPr>
          <p:cNvPr id="3" name="Content Placeholder 2"/>
          <p:cNvSpPr>
            <a:spLocks noGrp="1"/>
          </p:cNvSpPr>
          <p:nvPr>
            <p:ph idx="1"/>
          </p:nvPr>
        </p:nvSpPr>
        <p:spPr/>
        <p:txBody>
          <a:bodyPr>
            <a:normAutofit/>
          </a:bodyPr>
          <a:lstStyle/>
          <a:p>
            <a:pPr>
              <a:buNone/>
            </a:pPr>
            <a:r>
              <a:rPr lang="en-US" dirty="0"/>
              <a:t>The nurse functions as a resource person by providing skilled intervention and information. Identifying resources and making referrals as needed also fall under the auspices of this role. Nurses must consider the client strengths and access to resources, including physical, intellectual, economic, social, and environmental.</a:t>
            </a:r>
          </a:p>
          <a:p>
            <a:pPr>
              <a:buNone/>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Leader</a:t>
            </a:r>
          </a:p>
        </p:txBody>
      </p:sp>
      <p:sp>
        <p:nvSpPr>
          <p:cNvPr id="3" name="Content Placeholder 2"/>
          <p:cNvSpPr>
            <a:spLocks noGrp="1"/>
          </p:cNvSpPr>
          <p:nvPr>
            <p:ph idx="1"/>
          </p:nvPr>
        </p:nvSpPr>
        <p:spPr/>
        <p:txBody>
          <a:bodyPr>
            <a:normAutofit fontScale="92500" lnSpcReduction="10000"/>
          </a:bodyPr>
          <a:lstStyle/>
          <a:p>
            <a:pPr fontAlgn="base"/>
            <a:r>
              <a:rPr lang="en-US" dirty="0"/>
              <a:t>A leader influences others to work together to accomplish a specific goal. </a:t>
            </a:r>
          </a:p>
          <a:p>
            <a:pPr fontAlgn="base"/>
            <a:r>
              <a:rPr lang="en-US" dirty="0"/>
              <a:t>The leader role can be employed at different levels; individual client, family, groups of clients, colleagues, or the community. </a:t>
            </a:r>
          </a:p>
          <a:p>
            <a:pPr fontAlgn="base"/>
            <a:r>
              <a:rPr lang="en-US" dirty="0"/>
              <a:t>Effective leadership is a learned process requiring an understanding of the needs and goals that motivate people, the knowledge to apply the leadership skills, and the interpersonal skills to influence others.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Reasercher</a:t>
            </a:r>
          </a:p>
        </p:txBody>
      </p:sp>
      <p:sp>
        <p:nvSpPr>
          <p:cNvPr id="3" name="Content Placeholder 2"/>
          <p:cNvSpPr>
            <a:spLocks noGrp="1"/>
          </p:cNvSpPr>
          <p:nvPr>
            <p:ph idx="1"/>
          </p:nvPr>
        </p:nvSpPr>
        <p:spPr/>
        <p:txBody>
          <a:bodyPr/>
          <a:lstStyle/>
          <a:p>
            <a:r>
              <a:rPr lang="en-US" dirty="0"/>
              <a:t>Nurse researchers are scientists who study various aspects of health, illness and health care. </a:t>
            </a:r>
          </a:p>
          <a:p>
            <a:r>
              <a:rPr lang="en-US" dirty="0"/>
              <a:t>By designing and implementing scientific studies, they look for ways to improve health, health care services and health care outcomes.</a:t>
            </a:r>
          </a:p>
          <a:p>
            <a:pPr>
              <a:buNone/>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Communicator</a:t>
            </a:r>
          </a:p>
        </p:txBody>
      </p:sp>
      <p:sp>
        <p:nvSpPr>
          <p:cNvPr id="3" name="Content Placeholder 2"/>
          <p:cNvSpPr>
            <a:spLocks noGrp="1"/>
          </p:cNvSpPr>
          <p:nvPr>
            <p:ph idx="1"/>
          </p:nvPr>
        </p:nvSpPr>
        <p:spPr/>
        <p:txBody>
          <a:bodyPr>
            <a:noAutofit/>
          </a:bodyPr>
          <a:lstStyle/>
          <a:p>
            <a:r>
              <a:rPr lang="en-US" sz="2800" dirty="0"/>
              <a:t>As a </a:t>
            </a:r>
            <a:r>
              <a:rPr lang="en-US" sz="2800" b="1" dirty="0"/>
              <a:t>communicator</a:t>
            </a:r>
            <a:r>
              <a:rPr lang="en-US" sz="2800" dirty="0"/>
              <a:t>, the nurse understands that effective communication techniques can help improve the healthcare environment.</a:t>
            </a:r>
          </a:p>
          <a:p>
            <a:r>
              <a:rPr lang="en-US" sz="2800" dirty="0"/>
              <a:t>Barriers to effective communication can inhibit the healing process. </a:t>
            </a:r>
          </a:p>
          <a:p>
            <a:r>
              <a:rPr lang="en-US" sz="2800" dirty="0"/>
              <a:t>The nurse has to communicate effectively with the patient and family members as well as other members of the healthcare team. </a:t>
            </a:r>
          </a:p>
          <a:p>
            <a:r>
              <a:rPr lang="en-US" sz="2800" dirty="0"/>
              <a:t>In addition, the nurse is responsible for written communication, or patient charting, which is a key component to continuity of care.</a:t>
            </a:r>
          </a:p>
          <a:p>
            <a:pPr>
              <a:buNone/>
            </a:pP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2"/>
                </a:solidFill>
              </a:rPr>
              <a:t>Role as a decision maker</a:t>
            </a:r>
          </a:p>
        </p:txBody>
      </p:sp>
      <p:sp>
        <p:nvSpPr>
          <p:cNvPr id="3" name="Content Placeholder 2"/>
          <p:cNvSpPr>
            <a:spLocks noGrp="1"/>
          </p:cNvSpPr>
          <p:nvPr>
            <p:ph idx="1"/>
          </p:nvPr>
        </p:nvSpPr>
        <p:spPr/>
        <p:txBody>
          <a:bodyPr>
            <a:normAutofit fontScale="92500" lnSpcReduction="20000"/>
          </a:bodyPr>
          <a:lstStyle/>
          <a:p>
            <a:r>
              <a:rPr lang="en-US" dirty="0"/>
              <a:t>As a </a:t>
            </a:r>
            <a:r>
              <a:rPr lang="en-US" b="1" dirty="0"/>
              <a:t>decision maker</a:t>
            </a:r>
            <a:r>
              <a:rPr lang="en-US" dirty="0"/>
              <a:t>, is to use critical thinking skills to make decisions, set goals, and promote outcomes for a patient. </a:t>
            </a:r>
          </a:p>
          <a:p>
            <a:r>
              <a:rPr lang="en-US" dirty="0"/>
              <a:t>These critical thinking skills include assessing the patient, identifying the problem, planning and implementing interventions, and evaluating the outcomes. </a:t>
            </a:r>
          </a:p>
          <a:p>
            <a:r>
              <a:rPr lang="en-US" dirty="0"/>
              <a:t>A nurse uses clinical judgment - his or her ability to discern what is best for the patient to determine the best course of action for the patient.</a:t>
            </a:r>
          </a:p>
          <a:p>
            <a:pPr>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a:solidFill>
                  <a:schemeClr val="bg2"/>
                </a:solidFill>
              </a:rPr>
              <a:t>References </a:t>
            </a:r>
          </a:p>
        </p:txBody>
      </p:sp>
      <p:sp>
        <p:nvSpPr>
          <p:cNvPr id="3" name="Content Placeholder 2"/>
          <p:cNvSpPr>
            <a:spLocks noGrp="1"/>
          </p:cNvSpPr>
          <p:nvPr>
            <p:ph idx="1"/>
          </p:nvPr>
        </p:nvSpPr>
        <p:spPr/>
        <p:txBody>
          <a:bodyPr>
            <a:normAutofit fontScale="92500" lnSpcReduction="10000"/>
          </a:bodyPr>
          <a:lstStyle/>
          <a:p>
            <a:pPr>
              <a:buNone/>
            </a:pPr>
            <a:endParaRPr lang="en-US" sz="2800" dirty="0"/>
          </a:p>
          <a:p>
            <a:pPr>
              <a:buNone/>
            </a:pPr>
            <a:r>
              <a:rPr lang="en-US" sz="2800" dirty="0">
                <a:effectLst>
                  <a:outerShdw blurRad="38100" dist="38100" dir="2700000" algn="tl">
                    <a:srgbClr val="000000">
                      <a:alpha val="43137"/>
                    </a:srgbClr>
                  </a:outerShdw>
                </a:effectLst>
              </a:rPr>
              <a:t>kozier &amp; Erb’s Fundamental of Nursing ,8</a:t>
            </a:r>
            <a:r>
              <a:rPr lang="en-US" sz="2800" baseline="30000" dirty="0">
                <a:effectLst>
                  <a:outerShdw blurRad="38100" dist="38100" dir="2700000" algn="tl">
                    <a:srgbClr val="000000">
                      <a:alpha val="43137"/>
                    </a:srgbClr>
                  </a:outerShdw>
                </a:effectLst>
              </a:rPr>
              <a:t>th</a:t>
            </a:r>
            <a:r>
              <a:rPr lang="en-US" sz="2800" dirty="0">
                <a:effectLst>
                  <a:outerShdw blurRad="38100" dist="38100" dir="2700000" algn="tl">
                    <a:srgbClr val="000000">
                      <a:alpha val="43137"/>
                    </a:srgbClr>
                  </a:outerShdw>
                </a:effectLst>
              </a:rPr>
              <a:t> edition         </a:t>
            </a:r>
          </a:p>
          <a:p>
            <a:pPr>
              <a:buNone/>
            </a:pPr>
            <a:r>
              <a:rPr lang="en-US" sz="2800" dirty="0">
                <a:effectLst>
                  <a:outerShdw blurRad="38100" dist="38100" dir="2700000" algn="tl">
                    <a:srgbClr val="000000">
                      <a:alpha val="43137"/>
                    </a:srgbClr>
                  </a:outerShdw>
                </a:effectLst>
              </a:rPr>
              <a:t> ( Audrey Berman ,Shirlee J. Synder).</a:t>
            </a:r>
          </a:p>
          <a:p>
            <a:pPr>
              <a:buNone/>
            </a:pPr>
            <a:endParaRPr lang="en-US" sz="2800" dirty="0">
              <a:effectLst>
                <a:outerShdw blurRad="38100" dist="38100" dir="2700000" algn="tl">
                  <a:srgbClr val="000000">
                    <a:alpha val="43137"/>
                  </a:srgbClr>
                </a:outerShdw>
              </a:effectLst>
            </a:endParaRPr>
          </a:p>
          <a:p>
            <a:pPr>
              <a:buNone/>
            </a:pPr>
            <a:r>
              <a:rPr lang="en-US" sz="2800" dirty="0">
                <a:effectLst>
                  <a:outerShdw blurRad="38100" dist="38100" dir="2700000" algn="tl">
                    <a:srgbClr val="000000">
                      <a:alpha val="43137"/>
                    </a:srgbClr>
                  </a:outerShdw>
                </a:effectLst>
              </a:rPr>
              <a:t>Fundamentals of Nursing: Standards &amp; Practice, 2</a:t>
            </a:r>
            <a:r>
              <a:rPr lang="en-US" sz="2800" baseline="30000" dirty="0">
                <a:effectLst>
                  <a:outerShdw blurRad="38100" dist="38100" dir="2700000" algn="tl">
                    <a:srgbClr val="000000">
                      <a:alpha val="43137"/>
                    </a:srgbClr>
                  </a:outerShdw>
                </a:effectLst>
              </a:rPr>
              <a:t>nd</a:t>
            </a:r>
            <a:r>
              <a:rPr lang="en-US" sz="2800" dirty="0">
                <a:effectLst>
                  <a:outerShdw blurRad="38100" dist="38100" dir="2700000" algn="tl">
                    <a:srgbClr val="000000">
                      <a:alpha val="43137"/>
                    </a:srgbClr>
                  </a:outerShdw>
                </a:effectLst>
              </a:rPr>
              <a:t> Edition </a:t>
            </a:r>
          </a:p>
          <a:p>
            <a:pPr>
              <a:buNone/>
            </a:pPr>
            <a:r>
              <a:rPr lang="en-US" sz="2800" dirty="0">
                <a:effectLst>
                  <a:outerShdw blurRad="38100" dist="38100" dir="2700000" algn="tl">
                    <a:srgbClr val="000000">
                      <a:alpha val="43137"/>
                    </a:srgbClr>
                  </a:outerShdw>
                </a:effectLst>
              </a:rPr>
              <a:t> ( Sue C. DeLaune Patricia K. Ladner.)</a:t>
            </a:r>
          </a:p>
          <a:p>
            <a:pPr>
              <a:buNone/>
            </a:pPr>
            <a:endParaRPr lang="en-US" sz="2800" dirty="0">
              <a:effectLst>
                <a:outerShdw blurRad="38100" dist="38100" dir="2700000" algn="tl">
                  <a:srgbClr val="000000">
                    <a:alpha val="43137"/>
                  </a:srgbClr>
                </a:outerShdw>
              </a:effectLst>
            </a:endParaRPr>
          </a:p>
          <a:p>
            <a:pPr>
              <a:buNone/>
            </a:pPr>
            <a:r>
              <a:rPr lang="en-US" sz="2800" dirty="0">
                <a:effectLst>
                  <a:outerShdw blurRad="38100" dist="38100" dir="2700000" algn="tl">
                    <a:srgbClr val="000000">
                      <a:alpha val="43137"/>
                    </a:srgbClr>
                  </a:outerShdw>
                </a:effectLst>
              </a:rPr>
              <a:t>www.slideshare.com</a:t>
            </a:r>
          </a:p>
          <a:p>
            <a:pPr>
              <a:buNone/>
            </a:pPr>
            <a:r>
              <a:rPr lang="en-US" sz="2800" dirty="0">
                <a:effectLst>
                  <a:outerShdw blurRad="38100" dist="38100" dir="2700000" algn="tl">
                    <a:srgbClr val="000000">
                      <a:alpha val="43137"/>
                    </a:srgbClr>
                  </a:outerShdw>
                </a:effectLst>
              </a:rPr>
              <a:t> </a:t>
            </a:r>
          </a:p>
          <a:p>
            <a:pPr>
              <a:buNone/>
            </a:pPr>
            <a:r>
              <a:rPr lang="en-US" sz="2800" dirty="0">
                <a:effectLst>
                  <a:outerShdw blurRad="38100" dist="38100" dir="2700000" algn="tl">
                    <a:srgbClr val="000000">
                      <a:alpha val="43137"/>
                    </a:srgbClr>
                  </a:outerShdw>
                </a:effectLst>
              </a:rPr>
              <a:t>www.google.com</a:t>
            </a:r>
          </a:p>
          <a:p>
            <a:pPr>
              <a:buNone/>
            </a:pPr>
            <a:endParaRPr lang="en-US" sz="2800" dirty="0"/>
          </a:p>
          <a:p>
            <a:pPr>
              <a:buNone/>
            </a:pPr>
            <a:endParaRPr lang="en-US" sz="2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qa"/>
          <p:cNvPicPr>
            <a:picLocks noGrp="1" noChangeAspect="1" noChangeArrowheads="1"/>
          </p:cNvPicPr>
          <p:nvPr>
            <p:ph idx="1"/>
          </p:nvPr>
        </p:nvPicPr>
        <p:blipFill>
          <a:blip r:embed="rId2" cstate="print"/>
          <a:srcRect/>
          <a:stretch>
            <a:fillRect/>
          </a:stretch>
        </p:blipFill>
        <p:spPr bwMode="auto">
          <a:xfrm>
            <a:off x="609600" y="1447800"/>
            <a:ext cx="7772398" cy="38862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lower-thanks"/>
          <p:cNvPicPr>
            <a:picLocks noGrp="1" noChangeAspect="1" noChangeArrowheads="1"/>
          </p:cNvPicPr>
          <p:nvPr>
            <p:ph idx="1"/>
          </p:nvPr>
        </p:nvPicPr>
        <p:blipFill>
          <a:blip r:embed="rId2" cstate="print"/>
          <a:srcRect/>
          <a:stretch>
            <a:fillRect/>
          </a:stretch>
        </p:blipFill>
        <p:spPr bwMode="auto">
          <a:xfrm>
            <a:off x="609600" y="1295401"/>
            <a:ext cx="8001000" cy="516736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